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44"/>
  </p:notesMasterIdLst>
  <p:sldIdLst>
    <p:sldId id="256" r:id="rId2"/>
    <p:sldId id="257" r:id="rId3"/>
    <p:sldId id="29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97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8" r:id="rId40"/>
    <p:sldId id="292" r:id="rId41"/>
    <p:sldId id="294" r:id="rId42"/>
    <p:sldId id="295" r:id="rId4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0268EDD-E245-46D0-A9A1-3E70B345DBCC}">
  <a:tblStyle styleId="{60268EDD-E245-46D0-A9A1-3E70B345DBCC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6" autoAdjust="0"/>
    <p:restoredTop sz="94747" autoAdjust="0"/>
  </p:normalViewPr>
  <p:slideViewPr>
    <p:cSldViewPr>
      <p:cViewPr varScale="1">
        <p:scale>
          <a:sx n="61" d="100"/>
          <a:sy n="61" d="100"/>
        </p:scale>
        <p:origin x="-14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61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072068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SzPct val="100000"/>
              <a:defRPr sz="3000"/>
            </a:lvl1pPr>
            <a:lvl2pPr marL="742950" indent="-133350">
              <a:spcBef>
                <a:spcPts val="480"/>
              </a:spcBef>
              <a:buSzPct val="100000"/>
              <a:defRPr sz="2400"/>
            </a:lvl2pPr>
            <a:lvl3pPr marL="1143000" indent="-76200">
              <a:spcBef>
                <a:spcPts val="480"/>
              </a:spcBef>
              <a:buSzPct val="100000"/>
              <a:defRPr sz="2400"/>
            </a:lvl3pPr>
            <a:lvl4pPr marL="1600200" indent="-114300">
              <a:spcBef>
                <a:spcPts val="360"/>
              </a:spcBef>
              <a:buSzPct val="100000"/>
              <a:defRPr sz="1800"/>
            </a:lvl4pPr>
            <a:lvl5pPr marL="2057400" indent="-114300">
              <a:spcBef>
                <a:spcPts val="360"/>
              </a:spcBef>
              <a:buSzPct val="100000"/>
              <a:defRPr sz="1800"/>
            </a:lvl5pPr>
            <a:lvl6pPr marL="2514600" indent="-114300">
              <a:spcBef>
                <a:spcPts val="360"/>
              </a:spcBef>
              <a:buSzPct val="100000"/>
              <a:defRPr sz="1800"/>
            </a:lvl6pPr>
            <a:lvl7pPr marL="2971800" indent="-114300">
              <a:spcBef>
                <a:spcPts val="360"/>
              </a:spcBef>
              <a:buSzPct val="100000"/>
              <a:defRPr sz="1800"/>
            </a:lvl7pPr>
            <a:lvl8pPr marL="3429000" indent="-114300">
              <a:spcBef>
                <a:spcPts val="360"/>
              </a:spcBef>
              <a:buSzPct val="100000"/>
              <a:defRPr sz="1800"/>
            </a:lvl8pPr>
            <a:lvl9pPr marL="3886200" indent="-114300"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353425" y="2435375"/>
            <a:ext cx="85505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Clr>
                <a:schemeClr val="dk1"/>
              </a:buClr>
              <a:buSzPct val="27500"/>
              <a:buFont typeface="Arial"/>
              <a:buNone/>
            </a:pPr>
            <a:r>
              <a:rPr lang="en-GB" sz="4000" dirty="0"/>
              <a:t>Machine Learning </a:t>
            </a:r>
            <a:br>
              <a:rPr lang="en-GB" sz="4000" dirty="0"/>
            </a:br>
            <a:r>
              <a:rPr lang="en-GB" sz="4000" dirty="0"/>
              <a:t>for the Efficient Control </a:t>
            </a:r>
          </a:p>
          <a:p>
            <a:pPr lvl="0" rtl="0">
              <a:buNone/>
            </a:pPr>
            <a:r>
              <a:rPr lang="en-GB" sz="4000" dirty="0"/>
              <a:t>of a Multi-Wheeled Mobile Robot 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4933525" y="4743275"/>
            <a:ext cx="3970500" cy="1724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None/>
            </a:pPr>
            <a:r>
              <a:rPr lang="en-GB" sz="1800" b="1" dirty="0" smtClean="0"/>
              <a:t>Anton </a:t>
            </a:r>
            <a:r>
              <a:rPr lang="en-GB" sz="1800" b="1" dirty="0" err="1" smtClean="0"/>
              <a:t>Kabysh</a:t>
            </a:r>
            <a:r>
              <a:rPr lang="en-GB" sz="1800" b="1" dirty="0" smtClean="0"/>
              <a:t> </a:t>
            </a:r>
          </a:p>
          <a:p>
            <a:pPr lvl="0" algn="l" rtl="0">
              <a:buNone/>
            </a:pPr>
            <a:r>
              <a:rPr lang="en-GB" sz="1800" dirty="0" err="1" smtClean="0"/>
              <a:t>BrSTU</a:t>
            </a:r>
            <a:r>
              <a:rPr lang="en-GB" sz="1800" dirty="0" smtClean="0"/>
              <a:t>-Robotics laboratory</a:t>
            </a:r>
            <a:endParaRPr lang="en-GB" sz="1800" dirty="0"/>
          </a:p>
          <a:p>
            <a:pPr lvl="0" algn="l" rtl="0">
              <a:buNone/>
            </a:pPr>
            <a:r>
              <a:rPr lang="en-GB" sz="1800" dirty="0"/>
              <a:t>Brest State Technical university</a:t>
            </a:r>
          </a:p>
          <a:p>
            <a:pPr algn="l">
              <a:buNone/>
            </a:pPr>
            <a:r>
              <a:rPr lang="en-GB" sz="1800" dirty="0" smtClean="0"/>
              <a:t> </a:t>
            </a:r>
            <a:endParaRPr lang="en-GB" sz="1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/>
              <a:t>Proposed approach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GB"/>
              <a:t>Multi-agent reinforcement learning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-GB">
                <a:solidFill>
                  <a:schemeClr val="dk1"/>
                </a:solidFill>
              </a:rPr>
              <a:t>Improved multi-agent learning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-GB">
                <a:solidFill>
                  <a:schemeClr val="dk1"/>
                </a:solidFill>
              </a:rPr>
              <a:t>Platform </a:t>
            </a:r>
            <a:r>
              <a:rPr lang="en-GB"/>
              <a:t>decomposition approach</a:t>
            </a:r>
          </a:p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423920" y="4462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 dirty="0"/>
              <a:t>Proposed approach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GB"/>
              <a:t>Multi-agent reinforcement learning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-GB">
                <a:solidFill>
                  <a:schemeClr val="dk1"/>
                </a:solidFill>
              </a:rPr>
              <a:t>Improved multi-agent learning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-GB">
                <a:solidFill>
                  <a:schemeClr val="dk1"/>
                </a:solidFill>
              </a:rPr>
              <a:t>Platform </a:t>
            </a:r>
            <a:r>
              <a:rPr lang="en-GB"/>
              <a:t>decomposition approach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-GB"/>
              <a:t>Control optimization by reward function</a:t>
            </a:r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/>
              <a:t>Proposed approach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GB" dirty="0"/>
              <a:t>Multi-agent reinforcement learning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-GB" dirty="0">
                <a:solidFill>
                  <a:schemeClr val="dk1"/>
                </a:solidFill>
              </a:rPr>
              <a:t>Improved multi-agent learning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-GB" dirty="0">
                <a:solidFill>
                  <a:schemeClr val="dk1"/>
                </a:solidFill>
              </a:rPr>
              <a:t>Platform </a:t>
            </a:r>
            <a:r>
              <a:rPr lang="en-GB" dirty="0"/>
              <a:t>decomposition approach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-GB" dirty="0"/>
              <a:t>Control optimization by reward function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-GB" dirty="0"/>
              <a:t>Generalization of agents for improving mobility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52450" lvl="0" indent="-514350" rtl="0"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GB" dirty="0"/>
              <a:t>Multi-agent Reinforcement learning framework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-GB" dirty="0"/>
              <a:t>new agents study approach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5728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/>
              <a:t>Scientific novelty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52450" lvl="0" indent="-514350" rtl="0">
              <a:buClr>
                <a:srgbClr val="666666"/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666666"/>
                </a:solidFill>
              </a:rPr>
              <a:t>Multi-agent Reinforcement learning framework</a:t>
            </a:r>
          </a:p>
          <a:p>
            <a:pPr marL="914400" lvl="1" indent="-381000" rtl="0">
              <a:buClr>
                <a:srgbClr val="666666"/>
              </a:buClr>
              <a:buSzPct val="80000"/>
              <a:buFont typeface="Courier New"/>
              <a:buChar char="o"/>
            </a:pPr>
            <a:r>
              <a:rPr lang="en-GB" dirty="0">
                <a:solidFill>
                  <a:srgbClr val="666666"/>
                </a:solidFill>
              </a:rPr>
              <a:t>new agents study approach</a:t>
            </a:r>
          </a:p>
          <a:p>
            <a:pPr marL="552450" lvl="0" indent="-514350" rtl="0"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-GB" dirty="0" smtClean="0"/>
          </a:p>
          <a:p>
            <a:pPr marL="552450" lvl="0" indent="-514350" rtl="0"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GB" dirty="0" smtClean="0"/>
              <a:t>Q-learning </a:t>
            </a:r>
            <a:r>
              <a:rPr lang="en-GB" dirty="0"/>
              <a:t>study for the efficient mobile robot control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-GB" dirty="0"/>
              <a:t>predefined options for the optimal </a:t>
            </a:r>
            <a:r>
              <a:rPr lang="en-GB" dirty="0" smtClean="0"/>
              <a:t>control parameters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5728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/>
              <a:t>Scientific novelty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>
                <a:solidFill>
                  <a:srgbClr val="666666"/>
                </a:solidFill>
              </a:rPr>
              <a:t>State of the art </a:t>
            </a:r>
          </a:p>
          <a:p>
            <a:pPr>
              <a:buNone/>
            </a:pPr>
            <a:r>
              <a:rPr lang="en-GB"/>
              <a:t>Robot efficient control techniques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>
                <a:solidFill>
                  <a:schemeClr val="dk1"/>
                </a:solidFill>
              </a:rPr>
              <a:t>The power consumption problem is solved by motor power control optimization </a:t>
            </a:r>
          </a:p>
          <a:p>
            <a:endParaRPr lang="en-GB">
              <a:solidFill>
                <a:schemeClr val="dk1"/>
              </a:solidFill>
            </a:endParaRPr>
          </a:p>
          <a:p>
            <a:pPr marL="0" lvl="0" indent="0" rtl="0">
              <a:buNone/>
            </a:pPr>
            <a:r>
              <a:rPr lang="en-GB" sz="2400">
                <a:solidFill>
                  <a:schemeClr val="dk1"/>
                </a:solidFill>
              </a:rPr>
              <a:t>	</a:t>
            </a:r>
            <a:r>
              <a:rPr lang="en-GB" sz="2400" b="1">
                <a:solidFill>
                  <a:schemeClr val="dk1"/>
                </a:solidFill>
              </a:rPr>
              <a:t>J. C. Andreas</a:t>
            </a:r>
            <a:r>
              <a:rPr lang="en-GB" sz="2400">
                <a:solidFill>
                  <a:schemeClr val="dk1"/>
                </a:solidFill>
              </a:rPr>
              <a:t>. </a:t>
            </a:r>
            <a:r>
              <a:rPr lang="en-GB" sz="2400" i="1">
                <a:solidFill>
                  <a:schemeClr val="dk1"/>
                </a:solidFill>
              </a:rPr>
              <a:t>Energy-Efficient Electric Motors</a:t>
            </a:r>
            <a:r>
              <a:rPr lang="en-GB" sz="2400">
                <a:solidFill>
                  <a:schemeClr val="dk1"/>
                </a:solidFill>
              </a:rPr>
              <a:t>.</a:t>
            </a:r>
          </a:p>
          <a:p>
            <a:pPr marL="0" lvl="0" indent="0" rtl="0">
              <a:buNone/>
            </a:pPr>
            <a:r>
              <a:rPr lang="en-GB" sz="2400">
                <a:solidFill>
                  <a:schemeClr val="dk1"/>
                </a:solidFill>
              </a:rPr>
              <a:t>	</a:t>
            </a:r>
            <a:r>
              <a:rPr lang="en-GB" sz="2400" b="1">
                <a:solidFill>
                  <a:schemeClr val="dk1"/>
                </a:solidFill>
              </a:rPr>
              <a:t>P. Bertoldi, A. de Almeida, H. Falkner.</a:t>
            </a:r>
            <a:r>
              <a:rPr lang="en-GB" sz="2400">
                <a:solidFill>
                  <a:schemeClr val="dk1"/>
                </a:solidFill>
              </a:rPr>
              <a:t> </a:t>
            </a:r>
            <a:r>
              <a:rPr lang="en-GB" sz="2400" i="1">
                <a:solidFill>
                  <a:schemeClr val="dk1"/>
                </a:solidFill>
              </a:rPr>
              <a:t>Energy Efficiency Improvements in Electric Motors and Drives.</a:t>
            </a:r>
          </a:p>
          <a:p>
            <a:endParaRPr lang="en-GB" sz="2400" i="1">
              <a:solidFill>
                <a:schemeClr val="dk1"/>
              </a:solidFill>
            </a:endParaRPr>
          </a:p>
          <a:p>
            <a:pPr marL="0" lvl="0" indent="0" rtl="0">
              <a:buNone/>
            </a:pPr>
            <a:r>
              <a:rPr lang="en-GB" sz="2400">
                <a:solidFill>
                  <a:schemeClr val="dk1"/>
                </a:solidFill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Clr>
                <a:schemeClr val="dk1"/>
              </a:buClr>
              <a:buSzPct val="30555"/>
              <a:buFont typeface="Arial"/>
              <a:buNone/>
            </a:pPr>
            <a:r>
              <a:rPr lang="en-GB">
                <a:solidFill>
                  <a:schemeClr val="dk2"/>
                </a:solidFill>
              </a:rPr>
              <a:t>State of the art </a:t>
            </a:r>
          </a:p>
          <a:p>
            <a:pPr lvl="0">
              <a:buClr>
                <a:schemeClr val="dk1"/>
              </a:buClr>
              <a:buSzPct val="30555"/>
              <a:buFont typeface="Arial"/>
              <a:buNone/>
            </a:pPr>
            <a:r>
              <a:rPr lang="en-GB"/>
              <a:t>Robot efficient control techniques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/>
              <a:t>2. Robot efficient control by planning system</a:t>
            </a:r>
          </a:p>
        </p:txBody>
      </p:sp>
      <p:sp>
        <p:nvSpPr>
          <p:cNvPr id="113" name="Shape 113"/>
          <p:cNvSpPr/>
          <p:nvPr/>
        </p:nvSpPr>
        <p:spPr>
          <a:xfrm>
            <a:off x="457200" y="2499549"/>
            <a:ext cx="8229600" cy="41877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" name="TextBox 4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>
                <a:solidFill>
                  <a:schemeClr val="dk2"/>
                </a:solidFill>
              </a:rPr>
              <a:t>State of the art </a:t>
            </a:r>
          </a:p>
          <a:p>
            <a:pPr lvl="0" rtl="0">
              <a:buNone/>
            </a:pPr>
            <a:r>
              <a:rPr lang="en-GB"/>
              <a:t>Robot efficient control techniques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/>
              <a:t>2. Robot efficient control by planning system</a:t>
            </a:r>
          </a:p>
        </p:txBody>
      </p:sp>
      <p:sp>
        <p:nvSpPr>
          <p:cNvPr id="120" name="Shape 120"/>
          <p:cNvSpPr/>
          <p:nvPr/>
        </p:nvSpPr>
        <p:spPr>
          <a:xfrm>
            <a:off x="457187" y="2498125"/>
            <a:ext cx="8512874" cy="42814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1" name="Shape 121"/>
          <p:cNvSpPr txBox="1"/>
          <p:nvPr/>
        </p:nvSpPr>
        <p:spPr>
          <a:xfrm>
            <a:off x="6355400" y="4604425"/>
            <a:ext cx="2691299" cy="324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6128425" y="4446325"/>
            <a:ext cx="2480399" cy="64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sz="1800"/>
              <a:t>Shortest path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>
                <a:solidFill>
                  <a:schemeClr val="dk2"/>
                </a:solidFill>
              </a:rPr>
              <a:t>State of the art </a:t>
            </a:r>
          </a:p>
          <a:p>
            <a:pPr lvl="0" rtl="0">
              <a:buNone/>
            </a:pPr>
            <a:r>
              <a:rPr lang="en-GB"/>
              <a:t>Robot efficient control techniques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/>
              <a:t>2. Robot efficient control by planning system</a:t>
            </a:r>
          </a:p>
          <a:p>
            <a:endParaRPr lang="en-GB"/>
          </a:p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b="1"/>
              <a:t>D. J. Balkcom and M. T. Mason.</a:t>
            </a:r>
            <a:r>
              <a:rPr lang="en-GB" sz="2400"/>
              <a:t> </a:t>
            </a:r>
            <a:r>
              <a:rPr lang="en-GB" sz="2400" i="1"/>
              <a:t>Extremal Trajectories for</a:t>
            </a:r>
          </a:p>
          <a:p>
            <a:pPr lvl="0" rtl="0">
              <a:buNone/>
            </a:pPr>
            <a:r>
              <a:rPr lang="en-GB" sz="2400" i="1"/>
              <a:t>Bounded Velocity Differential Drive Robots.</a:t>
            </a:r>
          </a:p>
          <a:p>
            <a:pPr lvl="0" rtl="0">
              <a:buNone/>
            </a:pPr>
            <a:r>
              <a:rPr lang="en-GB" sz="2400" b="1"/>
              <a:t>Yongguo Mei, Yung-Hsiang Lu, Y. Charlie Hu, C.S. George Lee.</a:t>
            </a:r>
            <a:r>
              <a:rPr lang="en-GB" sz="2400"/>
              <a:t> </a:t>
            </a:r>
            <a:r>
              <a:rPr lang="en-GB" sz="2400" i="1"/>
              <a:t>Energy-Efficient Motion Planning for Mobile Robots.</a:t>
            </a:r>
          </a:p>
          <a:p>
            <a:pPr lvl="0" rtl="0">
              <a:buNone/>
            </a:pPr>
            <a:r>
              <a:rPr lang="en-GB" sz="2400" b="1"/>
              <a:t>N. Ceccarelli, M. Di Marco, A. Garulli, A. Giannitrapani.</a:t>
            </a:r>
            <a:r>
              <a:rPr lang="en-GB" sz="2400"/>
              <a:t> </a:t>
            </a:r>
            <a:r>
              <a:rPr lang="en-GB" sz="2400" i="1"/>
              <a:t>Collective circular motion of multi-vehicle systems.</a:t>
            </a:r>
          </a:p>
          <a:p>
            <a:endParaRPr lang="en-GB" sz="2400" i="1"/>
          </a:p>
        </p:txBody>
      </p:sp>
      <p:sp>
        <p:nvSpPr>
          <p:cNvPr id="4" name="TextBox 3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17/41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799625" y="5009750"/>
            <a:ext cx="324299" cy="324299"/>
          </a:xfrm>
          <a:prstGeom prst="ellipse">
            <a:avLst/>
          </a:prstGeom>
          <a:solidFill>
            <a:srgbClr val="FF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4335300" y="6167350"/>
            <a:ext cx="324299" cy="324299"/>
          </a:xfrm>
          <a:prstGeom prst="ellipse">
            <a:avLst/>
          </a:prstGeom>
          <a:solidFill>
            <a:srgbClr val="FF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/>
              <a:t>2. Robot efficient control by planning system</a:t>
            </a:r>
          </a:p>
        </p:txBody>
      </p:sp>
      <p:sp>
        <p:nvSpPr>
          <p:cNvPr id="136" name="Shape 136"/>
          <p:cNvSpPr/>
          <p:nvPr/>
        </p:nvSpPr>
        <p:spPr>
          <a:xfrm>
            <a:off x="109525" y="2452787"/>
            <a:ext cx="8924925" cy="4486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>
                <a:solidFill>
                  <a:schemeClr val="dk2"/>
                </a:solidFill>
              </a:rPr>
              <a:t>State of the art </a:t>
            </a:r>
          </a:p>
          <a:p>
            <a:pPr lvl="0" rtl="0">
              <a:buNone/>
            </a:pPr>
            <a:r>
              <a:rPr lang="en-GB"/>
              <a:t>Robot efficient control techniques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6355400" y="4604425"/>
            <a:ext cx="2691299" cy="324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210775" y="5463700"/>
            <a:ext cx="1751100" cy="324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sz="2400" i="1">
                <a:solidFill>
                  <a:srgbClr val="FF0000"/>
                </a:solidFill>
              </a:rPr>
              <a:t>Can not be done!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4740600" y="5616100"/>
            <a:ext cx="1751100" cy="324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sz="2400" i="1">
                <a:solidFill>
                  <a:srgbClr val="FF0000"/>
                </a:solidFill>
              </a:rPr>
              <a:t>Can not be done!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18/41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/>
              <a:t>Goals of research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/>
              <a:t>Efficient control system for a multi-wheeled production robot</a:t>
            </a:r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/>
              <a:t>System must easy adapt for wheels reconfiguration</a:t>
            </a:r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/>
              <a:t>Robust and accurate control</a:t>
            </a:r>
          </a:p>
          <a:p>
            <a:pPr marL="457200" lvl="0" indent="-419100"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/>
              <a:t>High mobility of the robot movement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23920" y="4462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Clr>
                <a:schemeClr val="dk1"/>
              </a:buClr>
              <a:buSzPct val="30555"/>
              <a:buFont typeface="Arial"/>
              <a:buNone/>
            </a:pPr>
            <a:r>
              <a:rPr lang="en-GB">
                <a:solidFill>
                  <a:schemeClr val="dk2"/>
                </a:solidFill>
              </a:rPr>
              <a:t>State of the art </a:t>
            </a:r>
          </a:p>
          <a:p>
            <a:pPr lvl="0" rtl="0">
              <a:buNone/>
            </a:pPr>
            <a:r>
              <a:rPr lang="en-GB"/>
              <a:t>Robot efficient control techniques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>
                <a:solidFill>
                  <a:srgbClr val="666666"/>
                </a:solidFill>
              </a:rPr>
              <a:t>2. Robot efficient control by planning system</a:t>
            </a:r>
          </a:p>
          <a:p>
            <a:pPr lvl="0" rtl="0">
              <a:buClr>
                <a:schemeClr val="dk1"/>
              </a:buClr>
              <a:buSzPct val="36666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But, the previously developed control system can drive only with a few rotation centers</a:t>
            </a:r>
          </a:p>
          <a:p>
            <a:endParaRPr lang="en-GB">
              <a:solidFill>
                <a:schemeClr val="dk1"/>
              </a:solidFill>
            </a:endParaRPr>
          </a:p>
          <a:p>
            <a:endParaRPr lang="en-GB">
              <a:solidFill>
                <a:schemeClr val="dk1"/>
              </a:solidFill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1070050" y="6290550"/>
            <a:ext cx="6908999" cy="4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sz="2400" dirty="0"/>
              <a:t>Car-like turning		</a:t>
            </a:r>
            <a:r>
              <a:rPr lang="en-GB" sz="2400" dirty="0" smtClean="0"/>
              <a:t>Symmetric </a:t>
            </a:r>
            <a:r>
              <a:rPr lang="en-GB" sz="2400" dirty="0"/>
              <a:t>turning</a:t>
            </a:r>
          </a:p>
        </p:txBody>
      </p:sp>
      <p:sp>
        <p:nvSpPr>
          <p:cNvPr id="148" name="Shape 148"/>
          <p:cNvSpPr/>
          <p:nvPr/>
        </p:nvSpPr>
        <p:spPr>
          <a:xfrm>
            <a:off x="605875" y="3267375"/>
            <a:ext cx="7486650" cy="32194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" name="TextBox 5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>
                <a:solidFill>
                  <a:schemeClr val="dk2"/>
                </a:solidFill>
              </a:rPr>
              <a:t>State of the art </a:t>
            </a:r>
          </a:p>
          <a:p>
            <a:pPr lvl="0" rtl="0">
              <a:buNone/>
            </a:pPr>
            <a:r>
              <a:rPr lang="en-GB"/>
              <a:t>Robot efficient control techniques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>
                <a:solidFill>
                  <a:srgbClr val="666666"/>
                </a:solidFill>
              </a:rPr>
              <a:t>2. Robot efficient control by planning system</a:t>
            </a:r>
          </a:p>
          <a:p>
            <a:pPr lvl="0" rtl="0">
              <a:buNone/>
            </a:pPr>
            <a:r>
              <a:rPr lang="en-GB">
                <a:solidFill>
                  <a:schemeClr val="dk1"/>
                </a:solidFill>
              </a:rPr>
              <a:t>But, the previously developed control system can drive only with a few rotation centers</a:t>
            </a:r>
          </a:p>
          <a:p>
            <a:endParaRPr lang="en-GB">
              <a:solidFill>
                <a:schemeClr val="dk1"/>
              </a:solidFill>
            </a:endParaRPr>
          </a:p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b="1">
                <a:solidFill>
                  <a:schemeClr val="dk1"/>
                </a:solidFill>
              </a:rPr>
              <a:t>R. Stetter, P. Ziemniak and A. Pachinski.</a:t>
            </a:r>
            <a:r>
              <a:rPr lang="en-GB" sz="2400">
                <a:solidFill>
                  <a:schemeClr val="dk1"/>
                </a:solidFill>
              </a:rPr>
              <a:t> </a:t>
            </a:r>
            <a:r>
              <a:rPr lang="en-GB" sz="2400" i="1">
                <a:solidFill>
                  <a:schemeClr val="dk1"/>
                </a:solidFill>
              </a:rPr>
              <a:t>Development,</a:t>
            </a:r>
          </a:p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i="1">
                <a:solidFill>
                  <a:schemeClr val="dk1"/>
                </a:solidFill>
              </a:rPr>
              <a:t>Realization and Control of a Mobile Robot.</a:t>
            </a:r>
          </a:p>
          <a:p>
            <a:endParaRPr lang="en-GB" sz="2400" i="1">
              <a:solidFill>
                <a:schemeClr val="dk1"/>
              </a:solidFill>
            </a:endParaRPr>
          </a:p>
          <a:p>
            <a:endParaRPr lang="en-GB" sz="2400" i="1">
              <a:solidFill>
                <a:schemeClr val="dk1"/>
              </a:solidFill>
            </a:endParaRPr>
          </a:p>
          <a:p>
            <a:endParaRPr lang="en-GB" sz="2400" i="1">
              <a:solidFill>
                <a:schemeClr val="dk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>
                <a:solidFill>
                  <a:srgbClr val="666666"/>
                </a:solidFill>
              </a:rPr>
              <a:t>State of the art </a:t>
            </a:r>
          </a:p>
          <a:p>
            <a:pPr lvl="0" rtl="0">
              <a:buNone/>
            </a:pPr>
            <a:r>
              <a:rPr lang="en-GB"/>
              <a:t>RL for multi-agent system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52450" lvl="0" indent="-514350" rtl="0">
              <a:buClr>
                <a:srgbClr val="000000"/>
              </a:buClr>
              <a:buSzPct val="100000"/>
              <a:buFont typeface="+mj-lt"/>
              <a:buAutoNum type="arabicPeriod" startAt="3"/>
            </a:pPr>
            <a:r>
              <a:rPr lang="en-GB" dirty="0"/>
              <a:t>Problems of multi-agent learning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Arial"/>
              <a:buAutoNum type="alphaLcPeriod"/>
            </a:pPr>
            <a:r>
              <a:rPr lang="en-GB" dirty="0"/>
              <a:t>Curse of dimension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Arial"/>
              <a:buAutoNum type="alphaLcPeriod"/>
            </a:pPr>
            <a:r>
              <a:rPr lang="en-GB" dirty="0"/>
              <a:t>Minor research results in study of MAS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Arial"/>
              <a:buAutoNum type="alphaLcPeriod"/>
            </a:pPr>
            <a:r>
              <a:rPr lang="en-GB" dirty="0">
                <a:solidFill>
                  <a:schemeClr val="dk1"/>
                </a:solidFill>
              </a:rPr>
              <a:t>Minor implementations for multi-wheeled robots</a:t>
            </a:r>
          </a:p>
          <a:p>
            <a:endParaRPr lang="en-GB" dirty="0">
              <a:solidFill>
                <a:schemeClr val="dk1"/>
              </a:solidFill>
            </a:endParaRPr>
          </a:p>
          <a:p>
            <a:pPr marL="0" lvl="0" indent="0" rtl="0">
              <a:buNone/>
            </a:pPr>
            <a:r>
              <a:rPr lang="en-GB" sz="2400" b="1" dirty="0">
                <a:solidFill>
                  <a:schemeClr val="dk1"/>
                </a:solidFill>
              </a:rPr>
              <a:t>M. </a:t>
            </a:r>
            <a:r>
              <a:rPr lang="en-GB" sz="2400" b="1" dirty="0" err="1">
                <a:solidFill>
                  <a:schemeClr val="dk1"/>
                </a:solidFill>
              </a:rPr>
              <a:t>Wiering</a:t>
            </a:r>
            <a:r>
              <a:rPr lang="en-GB" sz="2400" b="1" dirty="0">
                <a:solidFill>
                  <a:schemeClr val="dk1"/>
                </a:solidFill>
              </a:rPr>
              <a:t>, M. van </a:t>
            </a:r>
            <a:r>
              <a:rPr lang="en-GB" sz="2400" b="1" dirty="0" err="1">
                <a:solidFill>
                  <a:schemeClr val="dk1"/>
                </a:solidFill>
              </a:rPr>
              <a:t>Otterlo</a:t>
            </a:r>
            <a:r>
              <a:rPr lang="en-GB" sz="2400" b="1" dirty="0">
                <a:solidFill>
                  <a:schemeClr val="dk1"/>
                </a:solidFill>
              </a:rPr>
              <a:t> (eds.)</a:t>
            </a:r>
          </a:p>
          <a:p>
            <a:pPr marL="0" lvl="0" indent="0" rtl="0">
              <a:buNone/>
            </a:pPr>
            <a:r>
              <a:rPr lang="en-GB" sz="2400" i="1" dirty="0">
                <a:solidFill>
                  <a:schemeClr val="dk1"/>
                </a:solidFill>
              </a:rPr>
              <a:t>Reinforcement Learning: State-of-the-Art</a:t>
            </a:r>
          </a:p>
          <a:p>
            <a:endParaRPr lang="en-GB" sz="2400" i="1" dirty="0">
              <a:solidFill>
                <a:schemeClr val="dk1"/>
              </a:solidFill>
            </a:endParaRPr>
          </a:p>
          <a:p>
            <a:pPr marL="0" lvl="0" indent="0" rtl="0">
              <a:buNone/>
            </a:pPr>
            <a:r>
              <a:rPr lang="en-GB" sz="2400" b="1" dirty="0">
                <a:solidFill>
                  <a:schemeClr val="dk1"/>
                </a:solidFill>
              </a:rPr>
              <a:t>Richard S. Sutton, Andrew G. </a:t>
            </a:r>
            <a:r>
              <a:rPr lang="en-GB" sz="2400" b="1" dirty="0" err="1">
                <a:solidFill>
                  <a:schemeClr val="dk1"/>
                </a:solidFill>
              </a:rPr>
              <a:t>Barto</a:t>
            </a:r>
            <a:r>
              <a:rPr lang="en-GB" sz="2400" b="1" dirty="0">
                <a:solidFill>
                  <a:schemeClr val="dk1"/>
                </a:solidFill>
              </a:rPr>
              <a:t>.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</a:p>
          <a:p>
            <a:pPr marL="0" lvl="0" indent="0" rtl="0">
              <a:buNone/>
            </a:pPr>
            <a:r>
              <a:rPr lang="en-GB" sz="2400" i="1" dirty="0">
                <a:solidFill>
                  <a:schemeClr val="dk1"/>
                </a:solidFill>
              </a:rPr>
              <a:t>Reinforcement Learning</a:t>
            </a:r>
          </a:p>
          <a:p>
            <a:endParaRPr lang="en-GB" sz="2400" i="1" dirty="0">
              <a:solidFill>
                <a:schemeClr val="dk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/>
              <a:t>Production mobile robot platform</a:t>
            </a:r>
          </a:p>
        </p:txBody>
      </p:sp>
      <p:sp>
        <p:nvSpPr>
          <p:cNvPr id="166" name="Shape 166"/>
          <p:cNvSpPr/>
          <p:nvPr/>
        </p:nvSpPr>
        <p:spPr>
          <a:xfrm>
            <a:off x="457200" y="1417950"/>
            <a:ext cx="8229600" cy="492815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" name="TextBox 3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22/41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 dirty="0"/>
              <a:t>Production mobile robot platform</a:t>
            </a:r>
          </a:p>
        </p:txBody>
      </p:sp>
      <p:sp>
        <p:nvSpPr>
          <p:cNvPr id="172" name="Shape 172"/>
          <p:cNvSpPr/>
          <p:nvPr/>
        </p:nvSpPr>
        <p:spPr>
          <a:xfrm>
            <a:off x="457200" y="1417950"/>
            <a:ext cx="8229600" cy="492982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" name="TextBox 3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23/41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 dirty="0"/>
              <a:t>Production mobile robot platform</a:t>
            </a:r>
          </a:p>
        </p:txBody>
      </p:sp>
      <p:sp>
        <p:nvSpPr>
          <p:cNvPr id="178" name="Shape 178"/>
          <p:cNvSpPr/>
          <p:nvPr/>
        </p:nvSpPr>
        <p:spPr>
          <a:xfrm>
            <a:off x="457200" y="1417949"/>
            <a:ext cx="8229600" cy="49275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" name="TextBox 3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24/41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/>
              <a:t>The robot driving module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GB"/>
              <a:t>two wheels powered by two motors</a:t>
            </a:r>
          </a:p>
          <a:p>
            <a:pPr marL="457200" lvl="0" indent="-4191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GB"/>
              <a:t>free rotation about the z axis</a:t>
            </a:r>
          </a:p>
        </p:txBody>
      </p:sp>
      <p:sp>
        <p:nvSpPr>
          <p:cNvPr id="185" name="Shape 185"/>
          <p:cNvSpPr/>
          <p:nvPr/>
        </p:nvSpPr>
        <p:spPr>
          <a:xfrm>
            <a:off x="2537425" y="2635075"/>
            <a:ext cx="6149374" cy="40625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" name="TextBox 4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/>
              <a:t>The platform decomposition</a:t>
            </a:r>
          </a:p>
        </p:txBody>
      </p:sp>
      <p:sp>
        <p:nvSpPr>
          <p:cNvPr id="191" name="Shape 191"/>
          <p:cNvSpPr/>
          <p:nvPr/>
        </p:nvSpPr>
        <p:spPr>
          <a:xfrm>
            <a:off x="166175" y="1706224"/>
            <a:ext cx="8811648" cy="46173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92" name="Shape 192"/>
          <p:cNvSpPr txBox="1"/>
          <p:nvPr/>
        </p:nvSpPr>
        <p:spPr>
          <a:xfrm>
            <a:off x="4190950" y="3388450"/>
            <a:ext cx="989099" cy="1021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sz="3000" b="1" i="1"/>
              <a:t> to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778225" y="6274350"/>
            <a:ext cx="3145200" cy="43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sz="2400" i="1"/>
              <a:t>Robot platform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5180050" y="6274350"/>
            <a:ext cx="3145200" cy="43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sz="2400" i="1"/>
              <a:t>Independent modules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26/41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Beacon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Beacon</a:t>
            </a:r>
            <a:r>
              <a:rPr lang="en-US" dirty="0" smtClean="0"/>
              <a:t> is </a:t>
            </a:r>
            <a:r>
              <a:rPr lang="en-US" b="1" dirty="0" smtClean="0"/>
              <a:t>the center of robot rotation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i="1" dirty="0" smtClean="0"/>
              <a:t>Beacon</a:t>
            </a:r>
            <a:r>
              <a:rPr lang="en-US" dirty="0" smtClean="0"/>
              <a:t> was used as object that know his coordinates.</a:t>
            </a:r>
          </a:p>
          <a:p>
            <a:endParaRPr lang="en-US" dirty="0"/>
          </a:p>
          <a:p>
            <a:r>
              <a:rPr lang="en-US" i="1" dirty="0" smtClean="0"/>
              <a:t>Beacon</a:t>
            </a:r>
            <a:r>
              <a:rPr lang="en-US" dirty="0" smtClean="0"/>
              <a:t> may located at any physical 2D point.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27/41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 dirty="0" smtClean="0"/>
              <a:t>#1 Turning </a:t>
            </a:r>
            <a:r>
              <a:rPr lang="en-GB" dirty="0"/>
              <a:t>task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67544" y="1377198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GB" dirty="0" smtClean="0"/>
              <a:t>Agent </a:t>
            </a:r>
            <a:r>
              <a:rPr lang="en-GB" dirty="0"/>
              <a:t>needs to turn on right angle to </a:t>
            </a:r>
            <a:br>
              <a:rPr lang="en-GB" dirty="0"/>
            </a:br>
            <a:r>
              <a:rPr lang="en-GB" dirty="0"/>
              <a:t>the </a:t>
            </a:r>
            <a:r>
              <a:rPr lang="en-GB" b="1" dirty="0" smtClean="0"/>
              <a:t>beacon</a:t>
            </a:r>
          </a:p>
          <a:p>
            <a:pPr marL="457200" lvl="0" indent="-4191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GB" b="1" dirty="0" smtClean="0"/>
              <a:t>Agent</a:t>
            </a:r>
            <a:r>
              <a:rPr lang="en-GB" dirty="0" smtClean="0"/>
              <a:t> study to minimize angle error</a:t>
            </a:r>
            <a:endParaRPr lang="en-GB" b="1" dirty="0"/>
          </a:p>
        </p:txBody>
      </p:sp>
      <p:sp>
        <p:nvSpPr>
          <p:cNvPr id="201" name="Shape 201"/>
          <p:cNvSpPr/>
          <p:nvPr/>
        </p:nvSpPr>
        <p:spPr>
          <a:xfrm>
            <a:off x="1537525" y="2977450"/>
            <a:ext cx="7344924" cy="37933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" name="TextBox 4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28/41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2" y="38610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beacon</a:t>
            </a:r>
            <a:endParaRPr lang="ru-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robot control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itchFamily="34" charset="0"/>
              <a:buChar char="•"/>
            </a:pPr>
            <a:r>
              <a:rPr lang="en-US" dirty="0" smtClean="0"/>
              <a:t>Accurate </a:t>
            </a:r>
            <a:r>
              <a:rPr lang="en-US" dirty="0"/>
              <a:t>and robust control</a:t>
            </a:r>
          </a:p>
          <a:p>
            <a:pPr marL="647700" indent="-457200">
              <a:buFont typeface="Arial" pitchFamily="34" charset="0"/>
              <a:buChar char="•"/>
            </a:pPr>
            <a:r>
              <a:rPr lang="en-US" dirty="0" smtClean="0"/>
              <a:t>Path planning optimization</a:t>
            </a:r>
          </a:p>
          <a:p>
            <a:pPr marL="647700" indent="-457200">
              <a:buFont typeface="Arial" pitchFamily="34" charset="0"/>
              <a:buChar char="•"/>
            </a:pPr>
            <a:r>
              <a:rPr lang="en-US" dirty="0" smtClean="0"/>
              <a:t>Power </a:t>
            </a:r>
            <a:r>
              <a:rPr lang="en-US" dirty="0"/>
              <a:t>consumption optimization.</a:t>
            </a:r>
          </a:p>
          <a:p>
            <a:pPr marL="647700" indent="-457200">
              <a:buFont typeface="Arial" pitchFamily="34" charset="0"/>
              <a:buChar char="•"/>
            </a:pPr>
            <a:endParaRPr lang="en-US" dirty="0" smtClean="0"/>
          </a:p>
          <a:p>
            <a:pPr marL="647700" indent="-457200">
              <a:buFont typeface="Arial" pitchFamily="34" charset="0"/>
              <a:buChar char="•"/>
            </a:pPr>
            <a:endParaRPr lang="en-US" dirty="0" smtClean="0"/>
          </a:p>
          <a:p>
            <a:pPr marL="647700" indent="-45720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23920" y="4462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 dirty="0" smtClean="0"/>
              <a:t>#2 Platform driving task</a:t>
            </a:r>
            <a:endParaRPr lang="en-GB" dirty="0"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95535" y="1465025"/>
            <a:ext cx="831061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dirty="0"/>
              <a:t>We can choose </a:t>
            </a:r>
            <a:r>
              <a:rPr lang="en-GB" b="1" dirty="0"/>
              <a:t>any</a:t>
            </a:r>
            <a:r>
              <a:rPr lang="en-GB" dirty="0"/>
              <a:t> </a:t>
            </a:r>
            <a:r>
              <a:rPr lang="en-GB" dirty="0" smtClean="0"/>
              <a:t>position of the beacon.</a:t>
            </a:r>
            <a:endParaRPr lang="en-GB" dirty="0"/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dirty="0"/>
              <a:t>Before start </a:t>
            </a:r>
            <a:r>
              <a:rPr lang="en-GB" dirty="0" smtClean="0"/>
              <a:t>– agents </a:t>
            </a:r>
            <a:r>
              <a:rPr lang="en-GB" b="1" dirty="0" smtClean="0"/>
              <a:t>must </a:t>
            </a:r>
            <a:r>
              <a:rPr lang="en-GB" b="1" dirty="0"/>
              <a:t>be </a:t>
            </a:r>
            <a:r>
              <a:rPr lang="en-GB" b="1" dirty="0" smtClean="0"/>
              <a:t>turned </a:t>
            </a:r>
            <a:r>
              <a:rPr lang="en-GB" dirty="0" smtClean="0"/>
              <a:t>in </a:t>
            </a:r>
            <a:r>
              <a:rPr lang="en-GB" dirty="0"/>
              <a:t>right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direction (task #1).</a:t>
            </a:r>
            <a:endParaRPr lang="en-GB" dirty="0"/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dirty="0"/>
              <a:t>Agents </a:t>
            </a:r>
            <a:r>
              <a:rPr lang="en-GB" dirty="0" smtClean="0"/>
              <a:t>study to drive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together around the</a:t>
            </a:r>
            <a:br>
              <a:rPr lang="en-GB" dirty="0" smtClean="0"/>
            </a:br>
            <a:r>
              <a:rPr lang="en-GB" dirty="0" smtClean="0"/>
              <a:t>beacon and to </a:t>
            </a:r>
            <a:r>
              <a:rPr lang="en-GB" b="1" dirty="0"/>
              <a:t>save</a:t>
            </a:r>
            <a:br>
              <a:rPr lang="en-GB" b="1" dirty="0"/>
            </a:br>
            <a:r>
              <a:rPr lang="en-GB" b="1" dirty="0"/>
              <a:t>distances</a:t>
            </a:r>
            <a:r>
              <a:rPr lang="en-GB" dirty="0"/>
              <a:t> between</a:t>
            </a:r>
            <a:br>
              <a:rPr lang="en-GB" dirty="0"/>
            </a:br>
            <a:r>
              <a:rPr lang="en-GB" dirty="0"/>
              <a:t>them.</a:t>
            </a:r>
          </a:p>
        </p:txBody>
      </p:sp>
      <p:sp>
        <p:nvSpPr>
          <p:cNvPr id="208" name="Shape 208"/>
          <p:cNvSpPr/>
          <p:nvPr/>
        </p:nvSpPr>
        <p:spPr>
          <a:xfrm>
            <a:off x="4535326" y="2160650"/>
            <a:ext cx="4620625" cy="46973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" name="TextBox 4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29/41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56359" y="558924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beacon</a:t>
            </a:r>
            <a:endParaRPr lang="ru-RU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 dirty="0" smtClean="0"/>
              <a:t>#2 Driving </a:t>
            </a:r>
            <a:r>
              <a:rPr lang="en-GB" dirty="0"/>
              <a:t>task and the virtual leader</a:t>
            </a:r>
          </a:p>
        </p:txBody>
      </p:sp>
      <p:sp>
        <p:nvSpPr>
          <p:cNvPr id="214" name="Shape 214"/>
          <p:cNvSpPr/>
          <p:nvPr/>
        </p:nvSpPr>
        <p:spPr>
          <a:xfrm>
            <a:off x="1605825" y="2536575"/>
            <a:ext cx="5932349" cy="3899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GB" dirty="0"/>
              <a:t>Virtual agent for the cooperation</a:t>
            </a:r>
          </a:p>
          <a:p>
            <a:pPr marL="457200" lvl="0" indent="-4191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GB" dirty="0" smtClean="0"/>
              <a:t>Study movements </a:t>
            </a:r>
            <a:r>
              <a:rPr lang="en-GB" dirty="0"/>
              <a:t>of other agents by </a:t>
            </a:r>
            <a:r>
              <a:rPr lang="en-GB" b="1" dirty="0"/>
              <a:t>RL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/>
              <a:t>Reinforcement learning framework</a:t>
            </a:r>
          </a:p>
        </p:txBody>
      </p:sp>
      <p:sp>
        <p:nvSpPr>
          <p:cNvPr id="221" name="Shape 221"/>
          <p:cNvSpPr/>
          <p:nvPr/>
        </p:nvSpPr>
        <p:spPr>
          <a:xfrm>
            <a:off x="457200" y="1417950"/>
            <a:ext cx="5257800" cy="33051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22" name="Shape 222"/>
          <p:cNvSpPr/>
          <p:nvPr/>
        </p:nvSpPr>
        <p:spPr>
          <a:xfrm>
            <a:off x="333375" y="5302887"/>
            <a:ext cx="5505450" cy="5810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23" name="Shape 223"/>
          <p:cNvSpPr/>
          <p:nvPr/>
        </p:nvSpPr>
        <p:spPr>
          <a:xfrm>
            <a:off x="5715000" y="3716925"/>
            <a:ext cx="2038350" cy="40005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224" name="Shape 224"/>
          <p:cNvSpPr/>
          <p:nvPr/>
        </p:nvSpPr>
        <p:spPr>
          <a:xfrm>
            <a:off x="5714987" y="2955950"/>
            <a:ext cx="2962275" cy="55245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7" name="TextBox 6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31/41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/>
              <a:t>Improved multi-agent learning</a:t>
            </a:r>
          </a:p>
        </p:txBody>
      </p:sp>
      <p:sp>
        <p:nvSpPr>
          <p:cNvPr id="230" name="Shape 230"/>
          <p:cNvSpPr/>
          <p:nvPr/>
        </p:nvSpPr>
        <p:spPr>
          <a:xfrm>
            <a:off x="457200" y="1417950"/>
            <a:ext cx="4810225" cy="42686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1" name="Shape 231"/>
          <p:cNvSpPr/>
          <p:nvPr/>
        </p:nvSpPr>
        <p:spPr>
          <a:xfrm>
            <a:off x="457187" y="5686562"/>
            <a:ext cx="8258175" cy="5810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5" name="TextBox 4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32/41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/>
              <a:t>Reward function for turning task</a:t>
            </a:r>
          </a:p>
        </p:txBody>
      </p:sp>
      <p:sp>
        <p:nvSpPr>
          <p:cNvPr id="237" name="Shape 237"/>
          <p:cNvSpPr/>
          <p:nvPr/>
        </p:nvSpPr>
        <p:spPr>
          <a:xfrm>
            <a:off x="3143250" y="1417950"/>
            <a:ext cx="2857500" cy="4000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38" name="Shape 238"/>
          <p:cNvSpPr/>
          <p:nvPr/>
        </p:nvSpPr>
        <p:spPr>
          <a:xfrm>
            <a:off x="1835300" y="2223325"/>
            <a:ext cx="5181600" cy="44100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" name="TextBox 4"/>
          <p:cNvSpPr txBox="1"/>
          <p:nvPr/>
        </p:nvSpPr>
        <p:spPr>
          <a:xfrm>
            <a:off x="8208912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33/41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/>
              <a:t>Reward function for driving task</a:t>
            </a:r>
          </a:p>
        </p:txBody>
      </p:sp>
      <p:sp>
        <p:nvSpPr>
          <p:cNvPr id="244" name="Shape 244"/>
          <p:cNvSpPr/>
          <p:nvPr/>
        </p:nvSpPr>
        <p:spPr>
          <a:xfrm>
            <a:off x="457200" y="1600187"/>
            <a:ext cx="4762500" cy="1724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" name="Прямоугольник 1"/>
          <p:cNvSpPr/>
          <p:nvPr/>
        </p:nvSpPr>
        <p:spPr>
          <a:xfrm>
            <a:off x="471210" y="3756866"/>
            <a:ext cx="7673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opt</a:t>
            </a:r>
            <a:r>
              <a:rPr lang="en-US" sz="2400" dirty="0" smtClean="0"/>
              <a:t> and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opt</a:t>
            </a:r>
            <a:r>
              <a:rPr lang="en-US" sz="2400" dirty="0" smtClean="0"/>
              <a:t> is chosen from predefined bounds to show the applicability of optimal speed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34/41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0" y="70087"/>
            <a:ext cx="9144001" cy="67879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/>
              <a:t>Studied QTable for</a:t>
            </a:r>
          </a:p>
          <a:p>
            <a:pPr>
              <a:buNone/>
            </a:pPr>
            <a:r>
              <a:rPr lang="en-GB"/>
              <a:t>Turning task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6297050" y="177350"/>
            <a:ext cx="2480399" cy="4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sz="2400" i="1">
                <a:latin typeface="Times New Roman"/>
                <a:ea typeface="Times New Roman"/>
                <a:cs typeface="Times New Roman"/>
                <a:sym typeface="Times New Roman"/>
              </a:rPr>
              <a:t>w- action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6297050" y="548325"/>
            <a:ext cx="2480399" cy="4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sz="2400" i="1">
                <a:latin typeface="Times New Roman"/>
                <a:ea typeface="Times New Roman"/>
                <a:cs typeface="Times New Roman"/>
                <a:sym typeface="Times New Roman"/>
              </a:rPr>
              <a:t>w+ action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6297050" y="896875"/>
            <a:ext cx="2480399" cy="4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sz="2400" i="1">
                <a:latin typeface="Times New Roman"/>
                <a:ea typeface="Times New Roman"/>
                <a:cs typeface="Times New Roman"/>
                <a:sym typeface="Times New Roman"/>
              </a:rPr>
              <a:t>stop 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35/41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/>
              <a:t>Simulation. External parameters</a:t>
            </a:r>
          </a:p>
        </p:txBody>
      </p:sp>
      <p:graphicFrame>
        <p:nvGraphicFramePr>
          <p:cNvPr id="260" name="Shape 260"/>
          <p:cNvGraphicFramePr/>
          <p:nvPr>
            <p:extLst>
              <p:ext uri="{D42A27DB-BD31-4B8C-83A1-F6EECF244321}">
                <p14:modId xmlns:p14="http://schemas.microsoft.com/office/powerpoint/2010/main" val="456021171"/>
              </p:ext>
            </p:extLst>
          </p:nvPr>
        </p:nvGraphicFramePr>
        <p:xfrm>
          <a:off x="457200" y="1827200"/>
          <a:ext cx="7239000" cy="3291660"/>
        </p:xfrm>
        <a:graphic>
          <a:graphicData uri="http://schemas.openxmlformats.org/drawingml/2006/table">
            <a:tbl>
              <a:tblPr>
                <a:noFill/>
                <a:tableStyleId>{60268EDD-E245-46D0-A9A1-3E70B345DBCC}</a:tableStyleId>
              </a:tblPr>
              <a:tblGrid>
                <a:gridCol w="759300"/>
                <a:gridCol w="3726225"/>
                <a:gridCol w="2753475"/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GB" sz="2400" b="1" dirty="0"/>
                        <a:t>№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GB" sz="2400" b="1" dirty="0"/>
                        <a:t>Parameter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GB" sz="2400" b="1" dirty="0"/>
                        <a:t>Value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α</a:t>
                      </a:r>
                      <a:r>
                        <a:rPr lang="en-GB" sz="2400" dirty="0"/>
                        <a:t>, learning rate 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/>
                        <a:t>0.4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/>
                        <a:t>2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γ</a:t>
                      </a:r>
                      <a:r>
                        <a:rPr lang="en-GB" sz="2400" dirty="0"/>
                        <a:t>, discount factor 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/>
                        <a:t>0.7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dirty="0"/>
                        <a:t>3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GB" sz="2400" i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ω</a:t>
                      </a:r>
                      <a:r>
                        <a:rPr lang="en-GB" sz="2400" i="1" baseline="-250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</a:t>
                      </a:r>
                      <a:r>
                        <a:rPr lang="en-GB" sz="2400" dirty="0"/>
                        <a:t>, optimal speed 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/>
                        <a:t>0.8 rad/s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dirty="0"/>
                        <a:t>4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GB" sz="2400" i="1" baseline="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</a:t>
                      </a:r>
                      <a:r>
                        <a:rPr lang="en-GB" sz="2400" i="1" baseline="-250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</a:t>
                      </a:r>
                      <a:r>
                        <a:rPr lang="en-GB" sz="2400" dirty="0"/>
                        <a:t>, optimal speed 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 smtClean="0"/>
                        <a:t>1.0 m/s</a:t>
                      </a:r>
                      <a:endParaRPr lang="en-GB" sz="2400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dirty="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GB" sz="2400" i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φ</a:t>
                      </a:r>
                      <a:r>
                        <a:rPr lang="en-GB" sz="2400" i="1" baseline="-250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stop</a:t>
                      </a:r>
                      <a:r>
                        <a:rPr lang="en-GB" sz="2400" dirty="0"/>
                        <a:t>, angle for slow down 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/>
                        <a:t>0.16 radians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36/41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/>
              <a:t>Video of the 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37/41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Team_actio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9712" y="1378642"/>
            <a:ext cx="5479357" cy="547935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results</a:t>
            </a:r>
            <a:endParaRPr lang="ru-RU" dirty="0"/>
          </a:p>
        </p:txBody>
      </p:sp>
      <p:graphicFrame>
        <p:nvGraphicFramePr>
          <p:cNvPr id="4" name="Shape 260"/>
          <p:cNvGraphicFramePr/>
          <p:nvPr>
            <p:extLst>
              <p:ext uri="{D42A27DB-BD31-4B8C-83A1-F6EECF244321}">
                <p14:modId xmlns:p14="http://schemas.microsoft.com/office/powerpoint/2010/main" val="3872628449"/>
              </p:ext>
            </p:extLst>
          </p:nvPr>
        </p:nvGraphicFramePr>
        <p:xfrm>
          <a:off x="611560" y="1556792"/>
          <a:ext cx="7239000" cy="2560200"/>
        </p:xfrm>
        <a:graphic>
          <a:graphicData uri="http://schemas.openxmlformats.org/drawingml/2006/table">
            <a:tbl>
              <a:tblPr>
                <a:noFill/>
                <a:tableStyleId>{60268EDD-E245-46D0-A9A1-3E70B345DBCC}</a:tableStyleId>
              </a:tblPr>
              <a:tblGrid>
                <a:gridCol w="1872208"/>
                <a:gridCol w="3168352"/>
                <a:gridCol w="2198440"/>
              </a:tblGrid>
              <a:tr h="381000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GB" sz="2400" b="1" dirty="0" smtClean="0"/>
                        <a:t>Task</a:t>
                      </a:r>
                      <a:br>
                        <a:rPr lang="en-GB" sz="2400" b="1" dirty="0" smtClean="0"/>
                      </a:br>
                      <a:r>
                        <a:rPr lang="en-GB" sz="2400" b="1" dirty="0" smtClean="0"/>
                        <a:t>name</a:t>
                      </a:r>
                      <a:endParaRPr lang="en-GB" sz="2400" b="1" dirty="0"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GB" sz="2400" b="1" dirty="0" smtClean="0"/>
                        <a:t>Actions</a:t>
                      </a:r>
                    </a:p>
                    <a:p>
                      <a:pPr lvl="0" algn="l" rtl="0">
                        <a:buNone/>
                      </a:pPr>
                      <a:r>
                        <a:rPr lang="en-GB" sz="2400" b="1" dirty="0" smtClean="0"/>
                        <a:t>set</a:t>
                      </a:r>
                      <a:endParaRPr lang="en-GB" sz="2400" b="1" dirty="0"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GB" sz="2400" b="1" baseline="0" dirty="0" smtClean="0"/>
                        <a:t>Iterations for study</a:t>
                      </a:r>
                      <a:endParaRPr lang="en-GB" sz="2400" b="1" dirty="0"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dirty="0" smtClean="0"/>
                        <a:t>#1 Turning</a:t>
                      </a:r>
                      <a:endParaRPr lang="en-GB" sz="2400" dirty="0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GB" sz="2400" i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Constant</a:t>
                      </a:r>
                      <a:r>
                        <a:rPr lang="en-GB" sz="2400" i="1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speed</a:t>
                      </a:r>
                      <a:r>
                        <a:rPr lang="en-GB" sz="2400" dirty="0" smtClean="0"/>
                        <a:t> </a:t>
                      </a:r>
                      <a:endParaRPr lang="en-GB" sz="2400" dirty="0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 smtClean="0"/>
                        <a:t>360</a:t>
                      </a:r>
                      <a:endParaRPr lang="en-GB" sz="2400" dirty="0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dirty="0" smtClean="0"/>
                        <a:t>#1 Turning</a:t>
                      </a:r>
                      <a:endParaRPr lang="en-GB" sz="2400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GB" sz="2400" i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Speed control</a:t>
                      </a:r>
                      <a:endParaRPr lang="en-GB" sz="2400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 smtClean="0"/>
                        <a:t>720</a:t>
                      </a:r>
                      <a:endParaRPr lang="en-GB" sz="2400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dirty="0" smtClean="0"/>
                        <a:t>#2 Driving</a:t>
                      </a:r>
                      <a:endParaRPr lang="en-GB" sz="2400" dirty="0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GB" sz="2400" i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Leader</a:t>
                      </a:r>
                      <a:r>
                        <a:rPr lang="en-GB" sz="2400" i="1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speed control</a:t>
                      </a:r>
                      <a:endParaRPr lang="en-GB" sz="2400" dirty="0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 smtClean="0"/>
                        <a:t>3 000</a:t>
                      </a:r>
                      <a:endParaRPr lang="en-GB" sz="2400" dirty="0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38/41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6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 dirty="0" smtClean="0"/>
              <a:t>Problem</a:t>
            </a:r>
            <a:endParaRPr lang="en-GB" dirty="0"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/>
              <a:t>A robot may have many wheels</a:t>
            </a:r>
          </a:p>
        </p:txBody>
      </p:sp>
      <p:sp>
        <p:nvSpPr>
          <p:cNvPr id="37" name="Shape 37"/>
          <p:cNvSpPr/>
          <p:nvPr/>
        </p:nvSpPr>
        <p:spPr>
          <a:xfrm>
            <a:off x="1759012" y="2409350"/>
            <a:ext cx="5625974" cy="40489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" name="TextBox 5"/>
          <p:cNvSpPr txBox="1"/>
          <p:nvPr/>
        </p:nvSpPr>
        <p:spPr>
          <a:xfrm>
            <a:off x="8423920" y="4462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/>
              <a:t>Acknowledgments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GB" dirty="0" smtClean="0"/>
              <a:t>Grant </a:t>
            </a:r>
            <a:r>
              <a:rPr lang="en-GB" dirty="0"/>
              <a:t>F11LIT-003 from Belarus Republican Foundation for Fundamental </a:t>
            </a:r>
            <a:r>
              <a:rPr lang="en-GB" dirty="0" smtClean="0"/>
              <a:t>Research</a:t>
            </a:r>
          </a:p>
          <a:p>
            <a:pPr marL="457200" indent="-4191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GB" dirty="0">
                <a:solidFill>
                  <a:schemeClr val="dk1"/>
                </a:solidFill>
              </a:rPr>
              <a:t>GPNI "Science and Space" on "</a:t>
            </a:r>
            <a:r>
              <a:rPr lang="en-GB" dirty="0" err="1">
                <a:solidFill>
                  <a:schemeClr val="dk1"/>
                </a:solidFill>
              </a:rPr>
              <a:t>Neuro</a:t>
            </a:r>
            <a:r>
              <a:rPr lang="en-GB" dirty="0">
                <a:solidFill>
                  <a:schemeClr val="dk1"/>
                </a:solidFill>
              </a:rPr>
              <a:t>-intellectual information processing technology for the construction of self-organizing systems» № 20111083 in 2011-2013</a:t>
            </a:r>
            <a:r>
              <a:rPr lang="en-GB" dirty="0" smtClean="0">
                <a:solidFill>
                  <a:schemeClr val="dk1"/>
                </a:solidFill>
              </a:rPr>
              <a:t>.</a:t>
            </a:r>
            <a:endParaRPr lang="en-GB" dirty="0">
              <a:solidFill>
                <a:schemeClr val="dk1"/>
              </a:solidFill>
            </a:endParaRPr>
          </a:p>
          <a:p>
            <a:endParaRPr lang="en-GB" dirty="0">
              <a:solidFill>
                <a:schemeClr val="dk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39/41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/>
              <a:t>Conclusions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sz="2400" dirty="0"/>
              <a:t>The advantages of the method:</a:t>
            </a:r>
          </a:p>
          <a:p>
            <a:pPr marL="457200" lvl="0" indent="-3810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GB" sz="2400" b="1" dirty="0"/>
              <a:t>Decomposition </a:t>
            </a:r>
            <a:r>
              <a:rPr lang="en-GB" sz="2400" dirty="0"/>
              <a:t>means that the instead of trying to</a:t>
            </a:r>
          </a:p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dirty="0"/>
              <a:t>build global Q-function we build a set of local Q-</a:t>
            </a:r>
          </a:p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dirty="0"/>
              <a:t>functions.</a:t>
            </a:r>
          </a:p>
          <a:p>
            <a:pPr marL="457200" lvl="0" indent="-3810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GB" sz="2400" b="1" dirty="0"/>
              <a:t>Adaptability</a:t>
            </a:r>
            <a:r>
              <a:rPr lang="en-GB" sz="2400" dirty="0"/>
              <a:t> – the platform will adapt its </a:t>
            </a:r>
            <a:r>
              <a:rPr lang="en-GB" sz="2400" dirty="0" err="1"/>
              <a:t>behavior</a:t>
            </a:r>
            <a:endParaRPr lang="en-GB" sz="2400" dirty="0"/>
          </a:p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dirty="0"/>
              <a:t>for dynamically assigned beacon and will auto</a:t>
            </a:r>
          </a:p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dirty="0"/>
              <a:t>reconfigure moving trajectory.</a:t>
            </a:r>
          </a:p>
          <a:p>
            <a:pPr marL="457200" lvl="0" indent="-3810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GB" sz="2400" b="1" dirty="0"/>
              <a:t>Scalability and generalization</a:t>
            </a:r>
            <a:r>
              <a:rPr lang="en-GB" sz="2400" dirty="0"/>
              <a:t> – the same learning</a:t>
            </a:r>
          </a:p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dirty="0"/>
              <a:t>technique is used for every </a:t>
            </a:r>
            <a:r>
              <a:rPr lang="en-GB" sz="2400" dirty="0" smtClean="0"/>
              <a:t>agent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244408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40/41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subTitle" idx="1"/>
          </p:nvPr>
        </p:nvSpPr>
        <p:spPr>
          <a:xfrm>
            <a:off x="4049100" y="4727900"/>
            <a:ext cx="4409099" cy="1608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/>
            <a:r>
              <a:rPr lang="en-GB" sz="1800" b="1" dirty="0"/>
              <a:t>Anton </a:t>
            </a:r>
            <a:r>
              <a:rPr lang="en-GB" sz="1800" b="1" dirty="0" err="1"/>
              <a:t>Kabysh</a:t>
            </a:r>
            <a:r>
              <a:rPr lang="en-GB" sz="1800" b="1" dirty="0"/>
              <a:t> </a:t>
            </a:r>
          </a:p>
          <a:p>
            <a:pPr lvl="0" algn="l"/>
            <a:r>
              <a:rPr lang="en-GB" sz="1800" dirty="0" err="1"/>
              <a:t>BrSTU</a:t>
            </a:r>
            <a:r>
              <a:rPr lang="en-GB" sz="1800" dirty="0"/>
              <a:t>-Robotics laboratory</a:t>
            </a:r>
          </a:p>
          <a:p>
            <a:pPr lvl="0" algn="l"/>
            <a:r>
              <a:rPr lang="en-GB" sz="1800" dirty="0"/>
              <a:t>Brest State Technical university</a:t>
            </a:r>
          </a:p>
          <a:p>
            <a:pPr algn="l"/>
            <a:r>
              <a:rPr lang="en-GB" sz="1800" dirty="0"/>
              <a:t> 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 dirty="0"/>
              <a:t>Thank you for your attention! 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12360" y="4462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last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 dirty="0" smtClean="0"/>
              <a:t>Problem</a:t>
            </a:r>
            <a:endParaRPr lang="en-GB" dirty="0"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dirty="0"/>
              <a:t>Many </a:t>
            </a:r>
            <a:r>
              <a:rPr lang="en-GB" dirty="0" err="1"/>
              <a:t>many</a:t>
            </a:r>
            <a:r>
              <a:rPr lang="en-GB" dirty="0"/>
              <a:t> wheels…..</a:t>
            </a:r>
          </a:p>
        </p:txBody>
      </p:sp>
      <p:sp>
        <p:nvSpPr>
          <p:cNvPr id="44" name="Shape 44"/>
          <p:cNvSpPr/>
          <p:nvPr/>
        </p:nvSpPr>
        <p:spPr>
          <a:xfrm>
            <a:off x="1546675" y="2315000"/>
            <a:ext cx="6650499" cy="4433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" name="TextBox 5"/>
          <p:cNvSpPr txBox="1"/>
          <p:nvPr/>
        </p:nvSpPr>
        <p:spPr>
          <a:xfrm>
            <a:off x="8423920" y="4462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 dirty="0" smtClean="0"/>
              <a:t>Problem</a:t>
            </a:r>
            <a:endParaRPr lang="en-GB" dirty="0"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04850" lvl="0" indent="-514350" rtl="0">
              <a:buFont typeface="+mj-lt"/>
              <a:buAutoNum type="arabicPeriod"/>
            </a:pPr>
            <a:r>
              <a:rPr lang="en-GB" dirty="0" smtClean="0">
                <a:solidFill>
                  <a:srgbClr val="666666"/>
                </a:solidFill>
              </a:rPr>
              <a:t>A </a:t>
            </a:r>
            <a:r>
              <a:rPr lang="en-GB" dirty="0">
                <a:solidFill>
                  <a:srgbClr val="666666"/>
                </a:solidFill>
              </a:rPr>
              <a:t>robot may have many </a:t>
            </a:r>
            <a:r>
              <a:rPr lang="en-GB" dirty="0" smtClean="0">
                <a:solidFill>
                  <a:srgbClr val="666666"/>
                </a:solidFill>
              </a:rPr>
              <a:t>wheels</a:t>
            </a:r>
          </a:p>
          <a:p>
            <a:pPr marL="704850" lvl="0" indent="-514350" rtl="0">
              <a:buFont typeface="+mj-lt"/>
              <a:buAutoNum type="arabicPeriod"/>
            </a:pPr>
            <a:r>
              <a:rPr lang="en-GB" dirty="0" smtClean="0"/>
              <a:t>Platform </a:t>
            </a:r>
            <a:r>
              <a:rPr lang="en-GB" dirty="0"/>
              <a:t>needs high manoeuvrability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423920" y="4462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/>
              <a:t>Problems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04850" lvl="0" indent="-514350" rtl="0">
              <a:buFont typeface="+mj-lt"/>
              <a:buAutoNum type="arabicPeriod"/>
            </a:pPr>
            <a:r>
              <a:rPr lang="en-GB" dirty="0" smtClean="0">
                <a:solidFill>
                  <a:srgbClr val="666666"/>
                </a:solidFill>
              </a:rPr>
              <a:t>A </a:t>
            </a:r>
            <a:r>
              <a:rPr lang="en-GB" dirty="0">
                <a:solidFill>
                  <a:srgbClr val="666666"/>
                </a:solidFill>
              </a:rPr>
              <a:t>robot may have many wheels</a:t>
            </a:r>
          </a:p>
          <a:p>
            <a:pPr marL="704850" lvl="0" indent="-514350" rtl="0">
              <a:buFont typeface="+mj-lt"/>
              <a:buAutoNum type="arabicPeriod"/>
            </a:pPr>
            <a:r>
              <a:rPr lang="en-GB" dirty="0" smtClean="0">
                <a:solidFill>
                  <a:srgbClr val="666666"/>
                </a:solidFill>
              </a:rPr>
              <a:t>Platform </a:t>
            </a:r>
            <a:r>
              <a:rPr lang="en-GB" dirty="0">
                <a:solidFill>
                  <a:srgbClr val="666666"/>
                </a:solidFill>
              </a:rPr>
              <a:t>needs high manoeuvrability</a:t>
            </a:r>
          </a:p>
          <a:p>
            <a:pPr marL="704850" lvl="0" indent="-514350" rtl="0">
              <a:buFont typeface="+mj-lt"/>
              <a:buAutoNum type="arabicPeriod"/>
            </a:pPr>
            <a:r>
              <a:rPr lang="en-GB" dirty="0" smtClean="0"/>
              <a:t>Each </a:t>
            </a:r>
            <a:r>
              <a:rPr lang="en-GB" dirty="0"/>
              <a:t>wheel controls independently</a:t>
            </a:r>
          </a:p>
          <a:p>
            <a:endParaRPr lang="en-GB" dirty="0"/>
          </a:p>
        </p:txBody>
      </p:sp>
      <p:pic>
        <p:nvPicPr>
          <p:cNvPr id="1026" name="Picture 2" descr="E:\rob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3238519"/>
            <a:ext cx="6153790" cy="361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modul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67" y="3645024"/>
            <a:ext cx="3984247" cy="254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23920" y="4462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/>
              <a:t>Proposed approach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GB"/>
              <a:t>Multi-agent reinforcement learning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423920" y="4462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/>
              <a:t>Proposed approach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GB"/>
              <a:t>Multi-agent reinforcement learning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-GB">
                <a:solidFill>
                  <a:schemeClr val="dk1"/>
                </a:solidFill>
              </a:rPr>
              <a:t>Improved multi-agent learning</a:t>
            </a:r>
          </a:p>
          <a:p>
            <a:endParaRPr lang="en-GB">
              <a:solidFill>
                <a:schemeClr val="dk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3920" y="4462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8/41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882</Words>
  <Application>Microsoft Office PowerPoint</Application>
  <PresentationFormat>Экран (4:3)</PresentationFormat>
  <Paragraphs>240</Paragraphs>
  <Slides>42</Slides>
  <Notes>39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light-gradient</vt:lpstr>
      <vt:lpstr>Machine Learning  for the Efficient Control  of a Multi-Wheeled Mobile Robot </vt:lpstr>
      <vt:lpstr>Goals of research</vt:lpstr>
      <vt:lpstr>Efficient robot control</vt:lpstr>
      <vt:lpstr>Problem</vt:lpstr>
      <vt:lpstr>Problem</vt:lpstr>
      <vt:lpstr>Problem</vt:lpstr>
      <vt:lpstr>Problems</vt:lpstr>
      <vt:lpstr>Proposed approach</vt:lpstr>
      <vt:lpstr>Proposed approach</vt:lpstr>
      <vt:lpstr>Proposed approach</vt:lpstr>
      <vt:lpstr>Proposed approach</vt:lpstr>
      <vt:lpstr>Proposed approach</vt:lpstr>
      <vt:lpstr>Scientific novelty </vt:lpstr>
      <vt:lpstr>Scientific novelty </vt:lpstr>
      <vt:lpstr>State of the art  Robot efficient control techniques</vt:lpstr>
      <vt:lpstr>State of the art  Robot efficient control techniques</vt:lpstr>
      <vt:lpstr>State of the art  Robot efficient control techniques</vt:lpstr>
      <vt:lpstr>State of the art  Robot efficient control techniques</vt:lpstr>
      <vt:lpstr>State of the art  Robot efficient control techniques</vt:lpstr>
      <vt:lpstr>State of the art  Robot efficient control techniques</vt:lpstr>
      <vt:lpstr>State of the art  Robot efficient control techniques</vt:lpstr>
      <vt:lpstr>State of the art  RL for multi-agent system</vt:lpstr>
      <vt:lpstr>Production mobile robot platform</vt:lpstr>
      <vt:lpstr>Production mobile robot platform</vt:lpstr>
      <vt:lpstr>Production mobile robot platform</vt:lpstr>
      <vt:lpstr>The robot driving module</vt:lpstr>
      <vt:lpstr>The platform decomposition</vt:lpstr>
      <vt:lpstr>Beacon</vt:lpstr>
      <vt:lpstr>#1 Turning task</vt:lpstr>
      <vt:lpstr>#2 Platform driving task</vt:lpstr>
      <vt:lpstr>#2 Driving task and the virtual leader</vt:lpstr>
      <vt:lpstr>Reinforcement learning framework</vt:lpstr>
      <vt:lpstr>Improved multi-agent learning</vt:lpstr>
      <vt:lpstr>Reward function for turning task</vt:lpstr>
      <vt:lpstr>Reward function for driving task</vt:lpstr>
      <vt:lpstr>Studied QTable for Turning task</vt:lpstr>
      <vt:lpstr>Simulation. External parameters</vt:lpstr>
      <vt:lpstr>Video of the results</vt:lpstr>
      <vt:lpstr>Study results</vt:lpstr>
      <vt:lpstr>Acknowledgments</vt:lpstr>
      <vt:lpstr>Conclusions</vt:lpstr>
      <vt:lpstr>Thank you for your attention!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 for the Efficient Control  of a Multi-Wheeled Mobile Robot </dc:title>
  <cp:lastModifiedBy>Admin</cp:lastModifiedBy>
  <cp:revision>55</cp:revision>
  <dcterms:modified xsi:type="dcterms:W3CDTF">2013-11-05T22:03:21Z</dcterms:modified>
</cp:coreProperties>
</file>