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76"/>
  </p:notesMasterIdLst>
  <p:sldIdLst>
    <p:sldId id="256" r:id="rId3"/>
    <p:sldId id="316" r:id="rId4"/>
    <p:sldId id="317" r:id="rId5"/>
    <p:sldId id="263" r:id="rId6"/>
    <p:sldId id="270" r:id="rId7"/>
    <p:sldId id="367" r:id="rId8"/>
    <p:sldId id="368" r:id="rId9"/>
    <p:sldId id="272" r:id="rId10"/>
    <p:sldId id="273" r:id="rId11"/>
    <p:sldId id="286" r:id="rId12"/>
    <p:sldId id="287" r:id="rId13"/>
    <p:sldId id="288" r:id="rId14"/>
    <p:sldId id="330" r:id="rId15"/>
    <p:sldId id="315" r:id="rId16"/>
    <p:sldId id="321" r:id="rId17"/>
    <p:sldId id="274" r:id="rId18"/>
    <p:sldId id="329" r:id="rId19"/>
    <p:sldId id="331" r:id="rId20"/>
    <p:sldId id="332" r:id="rId21"/>
    <p:sldId id="289" r:id="rId22"/>
    <p:sldId id="334" r:id="rId23"/>
    <p:sldId id="278" r:id="rId24"/>
    <p:sldId id="281" r:id="rId25"/>
    <p:sldId id="290" r:id="rId26"/>
    <p:sldId id="291" r:id="rId27"/>
    <p:sldId id="336" r:id="rId28"/>
    <p:sldId id="304" r:id="rId29"/>
    <p:sldId id="333" r:id="rId30"/>
    <p:sldId id="335" r:id="rId31"/>
    <p:sldId id="347" r:id="rId32"/>
    <p:sldId id="305" r:id="rId33"/>
    <p:sldId id="313" r:id="rId34"/>
    <p:sldId id="292" r:id="rId35"/>
    <p:sldId id="311" r:id="rId36"/>
    <p:sldId id="299" r:id="rId37"/>
    <p:sldId id="301" r:id="rId38"/>
    <p:sldId id="297" r:id="rId39"/>
    <p:sldId id="302" r:id="rId40"/>
    <p:sldId id="300" r:id="rId41"/>
    <p:sldId id="310" r:id="rId42"/>
    <p:sldId id="282" r:id="rId43"/>
    <p:sldId id="283" r:id="rId44"/>
    <p:sldId id="309" r:id="rId45"/>
    <p:sldId id="312" r:id="rId46"/>
    <p:sldId id="322" r:id="rId47"/>
    <p:sldId id="323" r:id="rId48"/>
    <p:sldId id="325" r:id="rId49"/>
    <p:sldId id="326" r:id="rId50"/>
    <p:sldId id="314" r:id="rId51"/>
    <p:sldId id="350" r:id="rId52"/>
    <p:sldId id="345" r:id="rId53"/>
    <p:sldId id="346" r:id="rId54"/>
    <p:sldId id="295" r:id="rId55"/>
    <p:sldId id="349" r:id="rId56"/>
    <p:sldId id="344" r:id="rId57"/>
    <p:sldId id="353" r:id="rId58"/>
    <p:sldId id="355" r:id="rId59"/>
    <p:sldId id="356" r:id="rId60"/>
    <p:sldId id="339" r:id="rId61"/>
    <p:sldId id="369" r:id="rId62"/>
    <p:sldId id="341" r:id="rId63"/>
    <p:sldId id="262" r:id="rId64"/>
    <p:sldId id="267" r:id="rId65"/>
    <p:sldId id="269" r:id="rId66"/>
    <p:sldId id="303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6" r:id="rId75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>
        <p:scale>
          <a:sx n="50" d="100"/>
          <a:sy n="50" d="100"/>
        </p:scale>
        <p:origin x="-1872" y="-6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371823" y="685800"/>
            <a:ext cx="41151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1381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235" y="8685465"/>
            <a:ext cx="2972128" cy="457052"/>
          </a:xfrm>
          <a:prstGeom prst="rect">
            <a:avLst/>
          </a:prstGeom>
          <a:ln/>
        </p:spPr>
        <p:txBody>
          <a:bodyPr/>
          <a:lstStyle/>
          <a:p>
            <a:fld id="{5CC0D250-5C21-4F96-97FC-A83FA6D99F99}" type="slidenum">
              <a:rPr lang="en-US"/>
              <a:pPr/>
              <a:t>64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155614"/>
            <a:ext cx="7772400" cy="87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46150" y="52070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520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52070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12C6CE-7F06-499E-B724-037EAA437266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82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5800" y="3155614"/>
            <a:ext cx="7772400" cy="8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92273" y="1333500"/>
            <a:ext cx="3994500" cy="413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62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0" y="3937620"/>
            <a:ext cx="9144000" cy="1678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buNone/>
            </a:pPr>
            <a:r>
              <a:rPr lang="ru" sz="4800" b="1" dirty="0">
                <a:latin typeface="Trebuchet MS"/>
                <a:ea typeface="Trebuchet MS"/>
                <a:cs typeface="Trebuchet MS"/>
                <a:sym typeface="Trebuchet MS"/>
              </a:rPr>
              <a:t>Reinforcement Learning</a:t>
            </a:r>
          </a:p>
          <a:p>
            <a:pPr marL="457200" lvl="0" indent="0" rtl="0">
              <a:buNone/>
            </a:pPr>
            <a:r>
              <a:rPr lang="ru" sz="24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Anton Kabysh</a:t>
            </a:r>
          </a:p>
          <a:p>
            <a:pPr marL="457200" lvl="0" indent="0" rtl="0">
              <a:buNone/>
            </a:pPr>
            <a:r>
              <a:rPr lang="ru" sz="24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Brest State Technical University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5193"/>
            <a:ext cx="3456384" cy="387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General Model: AI Perspective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0" y="1417339"/>
            <a:ext cx="72771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7984" y="2569468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569468"/>
                <a:ext cx="5677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7824" y="3619971"/>
                <a:ext cx="530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619971"/>
                <a:ext cx="53085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6477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General Model: Control Perspective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87" y="1986170"/>
            <a:ext cx="7261729" cy="21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20304" y="2569468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04" y="2569468"/>
                <a:ext cx="5677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0125" y="3174522"/>
                <a:ext cx="530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125" y="3174522"/>
                <a:ext cx="53085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1589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Elements of RL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Time steps need not refer to fixed intervals of real time.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Actions can be</a:t>
                </a:r>
              </a:p>
              <a:p>
                <a:pPr marL="742950" lvl="2" indent="-342900">
                  <a:buFont typeface="Arial" pitchFamily="34" charset="0"/>
                  <a:buChar char="•"/>
                </a:pPr>
                <a:r>
                  <a:rPr lang="en-US" sz="1800" dirty="0">
                    <a:latin typeface="Myriad Pro" pitchFamily="34" charset="0"/>
                    <a:cs typeface="Consolas" pitchFamily="49" charset="0"/>
                  </a:rPr>
                  <a:t>Low level (voltage to motors)</a:t>
                </a:r>
              </a:p>
              <a:p>
                <a:pPr marL="742950" lvl="2" indent="-342900">
                  <a:buFont typeface="Arial" pitchFamily="34" charset="0"/>
                  <a:buChar char="•"/>
                </a:pPr>
                <a:r>
                  <a:rPr lang="en-US" sz="1800" dirty="0">
                    <a:latin typeface="Myriad Pro" pitchFamily="34" charset="0"/>
                    <a:cs typeface="Consolas" pitchFamily="49" charset="0"/>
                  </a:rPr>
                  <a:t>High level (go left, go right)</a:t>
                </a:r>
              </a:p>
              <a:p>
                <a:pPr marL="742950" lvl="2" indent="-342900">
                  <a:buFont typeface="Arial" pitchFamily="34" charset="0"/>
                  <a:buChar char="•"/>
                </a:pPr>
                <a:r>
                  <a:rPr lang="en-US" sz="1800" dirty="0">
                    <a:latin typeface="Myriad Pro" pitchFamily="34" charset="0"/>
                    <a:cs typeface="Consolas" pitchFamily="49" charset="0"/>
                  </a:rPr>
                  <a:t>Mental (shift focus attentions</a:t>
                </a:r>
                <a:r>
                  <a:rPr lang="en-US" sz="1800" dirty="0" smtClean="0">
                    <a:latin typeface="Myriad Pro" pitchFamily="34" charset="0"/>
                    <a:cs typeface="Consolas" pitchFamily="49" charset="0"/>
                  </a:rPr>
                  <a:t>)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States can be</a:t>
                </a:r>
              </a:p>
              <a:p>
                <a:pPr marL="742950" lvl="2" indent="-342900">
                  <a:buFont typeface="Arial" pitchFamily="34" charset="0"/>
                  <a:buChar char="•"/>
                </a:pPr>
                <a:r>
                  <a:rPr lang="en-US" sz="1800" dirty="0" smtClean="0">
                    <a:latin typeface="Myriad Pro" pitchFamily="34" charset="0"/>
                    <a:cs typeface="Consolas" pitchFamily="49" charset="0"/>
                  </a:rPr>
                  <a:t>Low level “sensations” (temperature,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Consolas" pitchFamily="49" charset="0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  <a:cs typeface="Consolas" pitchFamily="49" charset="0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ru-RU" sz="1800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sz="1800" dirty="0" smtClean="0">
                    <a:latin typeface="Myriad Pro" pitchFamily="34" charset="0"/>
                    <a:cs typeface="Consolas" pitchFamily="49" charset="0"/>
                  </a:rPr>
                  <a:t>coordinates)</a:t>
                </a:r>
              </a:p>
              <a:p>
                <a:pPr marL="742950" lvl="2" indent="-342900">
                  <a:buFont typeface="Arial" pitchFamily="34" charset="0"/>
                  <a:buChar char="•"/>
                </a:pPr>
                <a:r>
                  <a:rPr lang="en-US" sz="1800" dirty="0" smtClean="0">
                    <a:latin typeface="Myriad Pro" pitchFamily="34" charset="0"/>
                    <a:cs typeface="Consolas" pitchFamily="49" charset="0"/>
                  </a:rPr>
                  <a:t>High level symbolic </a:t>
                </a:r>
              </a:p>
              <a:p>
                <a:pPr marL="742950" lvl="2" indent="-342900">
                  <a:buFont typeface="Arial" pitchFamily="34" charset="0"/>
                  <a:buChar char="•"/>
                </a:pPr>
                <a:r>
                  <a:rPr lang="en-US" sz="1800" dirty="0" smtClean="0">
                    <a:latin typeface="Myriad Pro" pitchFamily="34" charset="0"/>
                    <a:cs typeface="Consolas" pitchFamily="49" charset="0"/>
                  </a:rPr>
                  <a:t>Internal (“surprised”, “lost”)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The environment is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not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necessarily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known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to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agent</a:t>
                </a:r>
              </a:p>
              <a:p>
                <a:pPr marL="742950" lvl="2" indent="-342900">
                  <a:buFont typeface="Arial" pitchFamily="34" charset="0"/>
                  <a:buChar char="•"/>
                </a:pPr>
                <a:endParaRPr lang="en-US" b="1" dirty="0" smtClean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6177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State-Action space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647700" indent="-4572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All possible combinations of states and actions form a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state action space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.</a:t>
                </a:r>
              </a:p>
              <a:p>
                <a:pPr marL="647700" indent="-457200"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Transition function 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define next state for current state and action.</a:t>
                </a:r>
              </a:p>
              <a:p>
                <a:pPr marL="104775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  <m:r>
                          <a:rPr lang="en-US" b="1" i="1" dirty="0">
                            <a:latin typeface="Cambria Math"/>
                            <a:cs typeface="Consolas" pitchFamily="49" charset="0"/>
                          </a:rPr>
                          <m:t>+</m:t>
                        </m:r>
                        <m:r>
                          <a:rPr lang="en-US" b="1" i="1" dirty="0">
                            <a:latin typeface="Cambria Math"/>
                            <a:cs typeface="Consolas" pitchFamily="49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/>
                        <a:cs typeface="Consolas" pitchFamily="49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Consolas" pitchFamily="49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endParaRPr lang="en-US" b="1" dirty="0" smtClean="0">
                  <a:solidFill>
                    <a:srgbClr val="C00000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43815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Transition </a:t>
                </a:r>
                <a:r>
                  <a:rPr lang="en-US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function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can be viewed as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transition graph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.</a:t>
                </a:r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b="1" dirty="0" smtClean="0">
                  <a:solidFill>
                    <a:srgbClr val="C00000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b="1" dirty="0">
                  <a:solidFill>
                    <a:srgbClr val="C00000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b="1" dirty="0" smtClean="0">
                  <a:solidFill>
                    <a:srgbClr val="C00000"/>
                  </a:solidFill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119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Transition graph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Pictures\1-state 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8502"/>
            <a:ext cx="7344816" cy="4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237" y="1072410"/>
            <a:ext cx="943574" cy="7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0744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Презентация 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3" y="1482653"/>
            <a:ext cx="7323162" cy="41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864"/>
            <a:ext cx="8435280" cy="9524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Transition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1069384"/>
            <a:ext cx="943574" cy="7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012160" y="2137420"/>
                <a:ext cx="5677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137420"/>
                <a:ext cx="56772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296027" y="2755875"/>
                <a:ext cx="8290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𝒕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+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27" y="2755875"/>
                <a:ext cx="82900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46121" y="1579190"/>
                <a:ext cx="1430135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𝑡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Consolas" pitchFamily="49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400" i="1">
                                  <a:latin typeface="Cambria Math"/>
                                  <a:cs typeface="Consolas" pitchFamily="49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2400" i="1">
                                  <a:latin typeface="Cambria Math"/>
                                  <a:cs typeface="Consolas" pitchFamily="49" charset="0"/>
                                </a:rPr>
                                <m:t>𝑡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121" y="1579190"/>
                <a:ext cx="1430135" cy="5582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20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Sequential Decision Making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647700" indent="-457200"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Sequential decision making 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– task, when agent should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find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a [optimal]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set of actions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𝑎</m:t>
                    </m:r>
                    <m:r>
                      <a:rPr lang="ru-RU" sz="24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that put it from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terminal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7041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Agent policy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60363" lvl="1" indent="0"/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The agent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policy</a:t>
                </a:r>
                <a:r>
                  <a:rPr lang="en-US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is a mapping from state to action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𝝅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. </a:t>
                </a:r>
              </a:p>
              <a:p>
                <a:pPr marL="703263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Agent select actions using current policy.</a:t>
                </a:r>
              </a:p>
              <a:p>
                <a:pPr marL="703263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The sequential decision problem can be implemented into agent policy. </a:t>
                </a:r>
                <a:endParaRPr lang="en-US" b="1" dirty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703263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360363" lvl="1" indent="0"/>
                <a:endParaRPr lang="en-US" dirty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277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General Model: AI Perspective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339"/>
            <a:ext cx="7537562" cy="433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7984" y="2569468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569468"/>
                <a:ext cx="5677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80491" y="4009628"/>
                <a:ext cx="530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91" y="4009628"/>
                <a:ext cx="53085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36096" y="3433564"/>
                <a:ext cx="2351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433564"/>
                <a:ext cx="2351156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60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619672" y="3858911"/>
                <a:ext cx="1848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858911"/>
                <a:ext cx="184839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2854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General Model: Control Perspective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87" y="1986170"/>
            <a:ext cx="7261729" cy="21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20304" y="2569468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04" y="2569468"/>
                <a:ext cx="5677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0125" y="3174522"/>
                <a:ext cx="530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125" y="3174522"/>
                <a:ext cx="53085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49236" y="3721596"/>
                <a:ext cx="2351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36" y="3721596"/>
                <a:ext cx="2351156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59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643489" y="3763987"/>
                <a:ext cx="1848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89" y="3763987"/>
                <a:ext cx="184839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8054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RL in one slide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5" name="Содержимое 5" descr="finger-in-socket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0297" y="1129308"/>
            <a:ext cx="4143385" cy="358098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268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Sequential Decision Making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590550" lvl="1" indent="0"/>
            <a:r>
              <a:rPr lang="en-US" dirty="0" smtClean="0">
                <a:latin typeface="Myriad Pro" pitchFamily="34" charset="0"/>
                <a:cs typeface="Consolas" pitchFamily="49" charset="0"/>
              </a:rPr>
              <a:t>How to solve sequential decision making problem:</a:t>
            </a:r>
          </a:p>
          <a:p>
            <a:pPr marL="1047750" lvl="1" indent="-45720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Consolas" pitchFamily="49" charset="0"/>
              </a:rPr>
              <a:t>Program </a:t>
            </a:r>
            <a:r>
              <a:rPr lang="en-US" dirty="0">
                <a:latin typeface="Myriad Pro" pitchFamily="34" charset="0"/>
                <a:cs typeface="Consolas" pitchFamily="49" charset="0"/>
              </a:rPr>
              <a:t>set of policies directly. </a:t>
            </a:r>
          </a:p>
          <a:p>
            <a:pPr marL="1047750" lvl="1" indent="-457200"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  <a:cs typeface="Consolas" pitchFamily="49" charset="0"/>
              </a:rPr>
              <a:t>Planning </a:t>
            </a:r>
            <a:r>
              <a:rPr lang="en-US" b="1" dirty="0">
                <a:latin typeface="Myriad Pro" pitchFamily="34" charset="0"/>
                <a:cs typeface="Consolas" pitchFamily="49" charset="0"/>
              </a:rPr>
              <a:t>and Search algorithms </a:t>
            </a:r>
            <a:r>
              <a:rPr lang="en-US" dirty="0">
                <a:latin typeface="Myriad Pro" pitchFamily="34" charset="0"/>
                <a:cs typeface="Consolas" pitchFamily="49" charset="0"/>
              </a:rPr>
              <a:t>to create a </a:t>
            </a:r>
            <a:r>
              <a:rPr lang="en-US" dirty="0" smtClean="0">
                <a:latin typeface="Myriad Pro" pitchFamily="34" charset="0"/>
                <a:cs typeface="Consolas" pitchFamily="49" charset="0"/>
              </a:rPr>
              <a:t>plan </a:t>
            </a:r>
            <a:r>
              <a:rPr lang="en-US" b="1" dirty="0" smtClean="0">
                <a:latin typeface="Myriad Pro" pitchFamily="34" charset="0"/>
                <a:cs typeface="Consolas" pitchFamily="49" charset="0"/>
              </a:rPr>
              <a:t>if we know the model.</a:t>
            </a:r>
            <a:endParaRPr lang="en-US" b="1" dirty="0">
              <a:latin typeface="Myriad Pro" pitchFamily="34" charset="0"/>
              <a:cs typeface="Consolas" pitchFamily="49" charset="0"/>
            </a:endParaRPr>
          </a:p>
          <a:p>
            <a:pPr marL="1047750" lvl="1" indent="-457200"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  <a:cs typeface="Consolas" pitchFamily="49" charset="0"/>
              </a:rPr>
              <a:t>Learning </a:t>
            </a:r>
            <a:r>
              <a:rPr lang="en-US" dirty="0" smtClean="0">
                <a:latin typeface="Myriad Pro" pitchFamily="34" charset="0"/>
                <a:cs typeface="Consolas" pitchFamily="49" charset="0"/>
              </a:rPr>
              <a:t>– to </a:t>
            </a:r>
            <a:r>
              <a:rPr lang="en-US" b="1" dirty="0" smtClean="0">
                <a:latin typeface="Myriad Pro" pitchFamily="34" charset="0"/>
                <a:cs typeface="Consolas" pitchFamily="49" charset="0"/>
              </a:rPr>
              <a:t>learn model</a:t>
            </a:r>
            <a:r>
              <a:rPr lang="en-US" dirty="0" smtClean="0">
                <a:latin typeface="Myriad Pro" pitchFamily="34" charset="0"/>
                <a:cs typeface="Consolas" pitchFamily="49" charset="0"/>
              </a:rPr>
              <a:t>.</a:t>
            </a:r>
            <a:endParaRPr lang="en-US" b="1" dirty="0">
              <a:latin typeface="Myriad Pro" pitchFamily="34" charset="0"/>
              <a:cs typeface="Consolas" pitchFamily="49" charset="0"/>
            </a:endParaRPr>
          </a:p>
          <a:p>
            <a:pPr marL="1447800" lvl="2" indent="-457200">
              <a:buFont typeface="Arial" pitchFamily="34" charset="0"/>
              <a:buChar char="•"/>
            </a:pPr>
            <a:r>
              <a:rPr lang="en-US" b="1" dirty="0">
                <a:latin typeface="Myriad Pro" pitchFamily="34" charset="0"/>
                <a:cs typeface="Consolas" pitchFamily="49" charset="0"/>
              </a:rPr>
              <a:t>Supervised</a:t>
            </a:r>
            <a:r>
              <a:rPr lang="en-US" dirty="0">
                <a:latin typeface="Myriad Pro" pitchFamily="34" charset="0"/>
                <a:cs typeface="Consolas" pitchFamily="49" charset="0"/>
              </a:rPr>
              <a:t> – provide etalon actions</a:t>
            </a:r>
          </a:p>
          <a:p>
            <a:pPr marL="1447800" lvl="2" indent="-457200">
              <a:buFont typeface="Arial" pitchFamily="34" charset="0"/>
              <a:buChar char="•"/>
            </a:pPr>
            <a:r>
              <a:rPr lang="en-US" b="1" dirty="0">
                <a:latin typeface="Myriad Pro" pitchFamily="34" charset="0"/>
                <a:cs typeface="Consolas" pitchFamily="49" charset="0"/>
              </a:rPr>
              <a:t>Unsupervised</a:t>
            </a:r>
            <a:r>
              <a:rPr lang="en-US" dirty="0">
                <a:latin typeface="Myriad Pro" pitchFamily="34" charset="0"/>
                <a:cs typeface="Consolas" pitchFamily="49" charset="0"/>
              </a:rPr>
              <a:t> – provide nothing</a:t>
            </a:r>
          </a:p>
          <a:p>
            <a:pPr marL="1447800" lvl="2" indent="-457200">
              <a:buFont typeface="Arial" pitchFamily="34" charset="0"/>
              <a:buChar char="•"/>
            </a:pPr>
            <a:r>
              <a:rPr lang="en-US" b="1" dirty="0">
                <a:latin typeface="Myriad Pro" pitchFamily="34" charset="0"/>
                <a:cs typeface="Consolas" pitchFamily="49" charset="0"/>
              </a:rPr>
              <a:t>RL</a:t>
            </a:r>
            <a:r>
              <a:rPr lang="en-US" dirty="0">
                <a:latin typeface="Myriad Pro" pitchFamily="34" charset="0"/>
                <a:cs typeface="Consolas" pitchFamily="49" charset="0"/>
              </a:rPr>
              <a:t> – provide evaluative feedback</a:t>
            </a:r>
          </a:p>
          <a:p>
            <a:pPr marL="190500" indent="0"/>
            <a:endParaRPr lang="en-US" sz="2400" dirty="0" smtClean="0">
              <a:latin typeface="Myriad Pro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87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Evaluative Feedback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6477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Evaluative feedback 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– any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numerical value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, received as feedback, reflecting how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good action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was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,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but does not indicate how much it is close to 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optimal (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or worst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).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153644"/>
            <a:ext cx="8696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463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Evaluative Feedback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6477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[Positive] Reinforcement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– any stimuli, event or signal that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increase the probability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of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selecting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actions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that lead to reinforced stimuli, events or signals (Skinner).</a:t>
            </a:r>
          </a:p>
        </p:txBody>
      </p:sp>
    </p:spTree>
    <p:extLst>
      <p:ext uri="{BB962C8B-B14F-4D97-AF65-F5344CB8AC3E}">
        <p14:creationId xmlns:p14="http://schemas.microsoft.com/office/powerpoint/2010/main" val="22670148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Evaluative Feedback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190500" indent="0"/>
                <a:r>
                  <a:rPr lang="en-US" sz="2400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Reward</a:t>
                </a:r>
                <a:r>
                  <a:rPr lang="en-US" sz="2400" b="1" dirty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sz="2400" dirty="0">
                    <a:latin typeface="Myriad Pro" pitchFamily="34" charset="0"/>
                    <a:cs typeface="Consolas" pitchFamily="49" charset="0"/>
                  </a:rPr>
                  <a:t>(utility, cost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sz="2400" b="1" dirty="0">
                    <a:latin typeface="Myriad Pro" pitchFamily="34" charset="0"/>
                    <a:cs typeface="Consolas" pitchFamily="49" charset="0"/>
                  </a:rPr>
                  <a:t>– numerical value </a:t>
                </a:r>
                <a:r>
                  <a:rPr lang="en-US" sz="2400" dirty="0">
                    <a:latin typeface="Myriad Pro" pitchFamily="34" charset="0"/>
                    <a:cs typeface="Consolas" pitchFamily="49" charset="0"/>
                  </a:rPr>
                  <a:t>provided</a:t>
                </a:r>
                <a:r>
                  <a:rPr lang="en-US" sz="2400" b="1" dirty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sz="2400" dirty="0">
                    <a:latin typeface="Myriad Pro" pitchFamily="34" charset="0"/>
                    <a:cs typeface="Consolas" pitchFamily="49" charset="0"/>
                  </a:rPr>
                  <a:t>by </a:t>
                </a:r>
                <a:r>
                  <a:rPr lang="en-US" sz="2400" b="1" dirty="0">
                    <a:latin typeface="Myriad Pro" pitchFamily="34" charset="0"/>
                    <a:cs typeface="Consolas" pitchFamily="49" charset="0"/>
                  </a:rPr>
                  <a:t>environment</a:t>
                </a:r>
                <a:r>
                  <a:rPr lang="en-US" sz="2400" dirty="0">
                    <a:latin typeface="Myriad Pro" pitchFamily="34" charset="0"/>
                    <a:cs typeface="Consolas" pitchFamily="49" charset="0"/>
                  </a:rPr>
                  <a:t> (as feedback) as a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measure of 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every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transition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latin typeface="Cambria Math"/>
                            <a:cs typeface="Consolas" pitchFamily="49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2400" i="1">
                                <a:latin typeface="Cambria Math"/>
                                <a:cs typeface="Consolas" pitchFamily="49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2400" i="1">
                                <a:latin typeface="Cambria Math"/>
                                <a:cs typeface="Consolas" pitchFamily="49" charset="0"/>
                              </a:rPr>
                              <m:t>𝑡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sz="24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. </a:t>
                </a:r>
              </a:p>
              <a:p>
                <a:pPr marL="533400" indent="-342900">
                  <a:buFont typeface="Arial" pitchFamily="34" charset="0"/>
                  <a:buChar char="•"/>
                </a:pP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Immediate reward 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–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received for next action.</a:t>
                </a:r>
              </a:p>
              <a:p>
                <a:pPr marL="533400" indent="-342900">
                  <a:buFont typeface="Arial" pitchFamily="34" charset="0"/>
                  <a:buChar char="•"/>
                </a:pP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Discounted reward 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–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received in future.</a:t>
                </a:r>
              </a:p>
              <a:p>
                <a:pPr marL="533400" indent="-342900">
                  <a:buFont typeface="Arial" pitchFamily="34" charset="0"/>
                  <a:buChar char="•"/>
                </a:pP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Final reward – 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received for reaching terminal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. </a:t>
                </a:r>
              </a:p>
              <a:p>
                <a:pPr marL="533400" indent="-342900">
                  <a:buFont typeface="Arial" pitchFamily="34" charset="0"/>
                  <a:buChar char="•"/>
                </a:pPr>
                <a:endParaRPr lang="en-US" sz="2400" b="1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1047750" lvl="1" indent="-457200">
                  <a:buFont typeface="Arial" pitchFamily="34" charset="0"/>
                  <a:buChar char="•"/>
                </a:pPr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2653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General Model: Control Perspective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2" y="1389710"/>
            <a:ext cx="7704856" cy="356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5896" y="3217540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17540"/>
                <a:ext cx="5677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9453" y="3636187"/>
                <a:ext cx="530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453" y="3636187"/>
                <a:ext cx="53085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3728" y="2480318"/>
                <a:ext cx="840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480318"/>
                <a:ext cx="8402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47864" y="2179811"/>
                <a:ext cx="14140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</a:rPr>
                  <a:t> </a:t>
                </a:r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79811"/>
                <a:ext cx="141404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62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76056" y="4196035"/>
                <a:ext cx="2351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196035"/>
                <a:ext cx="2351156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60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13789" y="3763987"/>
                <a:ext cx="10860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89" y="3763987"/>
                <a:ext cx="1086003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7738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General Model: AI Perspective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5" y="1129308"/>
            <a:ext cx="74866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4376" y="2857500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376" y="2857500"/>
                <a:ext cx="5677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15816" y="4007912"/>
                <a:ext cx="530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007912"/>
                <a:ext cx="53085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1777" y="2480318"/>
                <a:ext cx="840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777" y="2480318"/>
                <a:ext cx="8402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06031" y="2179811"/>
                <a:ext cx="14140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</a:rPr>
                  <a:t> </a:t>
                </a:r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031" y="2179811"/>
                <a:ext cx="141404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62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189853" y="3619971"/>
                <a:ext cx="10860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Consolas" pitchFamily="49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53" y="3619971"/>
                <a:ext cx="108600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234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Презентация 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3" y="1482653"/>
            <a:ext cx="7323162" cy="41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864"/>
            <a:ext cx="8435280" cy="9524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Transition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1069384"/>
            <a:ext cx="943574" cy="7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012160" y="2137420"/>
                <a:ext cx="5677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137420"/>
                <a:ext cx="56772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296027" y="2755875"/>
                <a:ext cx="8290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𝒕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+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27" y="2755875"/>
                <a:ext cx="82900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46121" y="1579190"/>
                <a:ext cx="2067554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𝑡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Consolas" pitchFamily="49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400" i="1">
                                  <a:latin typeface="Cambria Math"/>
                                  <a:cs typeface="Consolas" pitchFamily="49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2400" i="1">
                                  <a:latin typeface="Cambria Math"/>
                                  <a:cs typeface="Consolas" pitchFamily="49" charset="0"/>
                                </a:rPr>
                                <m:t>𝑡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Consolas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Consolas" pitchFamily="49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onsolas" pitchFamily="49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nsolas" pitchFamily="49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Consolas" pitchFamily="49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121" y="1579190"/>
                <a:ext cx="2067554" cy="5582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06360" y="2764160"/>
                <a:ext cx="840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Consolas" pitchFamily="49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360" y="2764160"/>
                <a:ext cx="84023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4492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State-Action-Reward-State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166073"/>
                <a:ext cx="8229600" cy="4139699"/>
              </a:xfrm>
            </p:spPr>
            <p:txBody>
              <a:bodyPr/>
              <a:lstStyle/>
              <a:p>
                <a:pPr marL="985838" lvl="2" indent="-625475"/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Agent interacts at discrete time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=0,1,2,…</m:t>
                    </m:r>
                  </m:oMath>
                </a14:m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360363" lvl="2" indent="0"/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Agent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, select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action</a:t>
                </a:r>
              </a:p>
              <a:p>
                <a:pPr marL="985838" lvl="2" indent="-625475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Observe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state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∈</m:t>
                    </m:r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,</a:t>
                </a:r>
              </a:p>
              <a:p>
                <a:pPr marL="985838" lvl="2" indent="-625475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Selects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Consolas" pitchFamily="49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Consolas" pitchFamily="49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cs typeface="Consolas" pitchFamily="49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∈</m:t>
                    </m:r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onsolas" pitchFamily="49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onsolas" pitchFamily="49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Consolas" pitchFamily="49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Consolas" pitchFamily="49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Consolas" pitchFamily="49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- set of actions possible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Consolas" pitchFamily="49" charset="0"/>
                      </a:rPr>
                      <m:t>.</m:t>
                    </m:r>
                  </m:oMath>
                </a14:m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985838" lvl="2" indent="-625475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Obtains immediate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reward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onsolas" pitchFamily="49" charset="0"/>
                      </a:rPr>
                      <m:t>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onsolas" pitchFamily="49" charset="0"/>
                      </a:rPr>
                      <m:t>.</m:t>
                    </m:r>
                  </m:oMath>
                </a14:m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985838" lvl="2" indent="-625475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Observes resulting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state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+1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Consolas" pitchFamily="49" charset="0"/>
                      </a:rPr>
                      <m:t>.</m:t>
                    </m:r>
                  </m:oMath>
                </a14:m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985838" lvl="2" indent="-625475"/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Agent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finish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 with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166073"/>
                <a:ext cx="8229600" cy="41396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50" y="4595564"/>
            <a:ext cx="6668861" cy="112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987" y="49293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62477" y="49293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47555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RL Goal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Reward function  + Transition function = </a:t>
            </a:r>
            <a:r>
              <a:rPr lang="en-US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Model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. Model is typically </a:t>
            </a:r>
            <a:r>
              <a:rPr lang="en-US" dirty="0" err="1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doesnt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 known for agent.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goal of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learning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algorithm is to </a:t>
            </a:r>
            <a:r>
              <a:rPr lang="en-US" b="1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find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 appropriate </a:t>
            </a:r>
            <a:r>
              <a:rPr lang="en-US" b="1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policy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on the model.</a:t>
            </a:r>
            <a:endParaRPr lang="en-US" dirty="0" smtClean="0">
              <a:solidFill>
                <a:schemeClr val="tx1"/>
              </a:solidFill>
              <a:latin typeface="Myriad Pro" pitchFamily="34" charset="0"/>
              <a:cs typeface="Consolas" pitchFamily="49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Reinforcement learning algorithm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– is any algorithm that uses only reward signal to find a policy.</a:t>
            </a:r>
          </a:p>
        </p:txBody>
      </p:sp>
    </p:spTree>
    <p:extLst>
      <p:ext uri="{BB962C8B-B14F-4D97-AF65-F5344CB8AC3E}">
        <p14:creationId xmlns:p14="http://schemas.microsoft.com/office/powerpoint/2010/main" val="21587876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RL Task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Reinforcement learning </a:t>
            </a:r>
            <a:r>
              <a:rPr lang="en-US" b="1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task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 is a combination of </a:t>
            </a:r>
            <a:r>
              <a:rPr lang="en-US" b="1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agent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environment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model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reinforcement learning algorithm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 with settings of some external parameters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.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Episodic (Finite task) task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Indefinite task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Infinite (Infinite) task</a:t>
            </a:r>
          </a:p>
        </p:txBody>
      </p:sp>
    </p:spTree>
    <p:extLst>
      <p:ext uri="{BB962C8B-B14F-4D97-AF65-F5344CB8AC3E}">
        <p14:creationId xmlns:p14="http://schemas.microsoft.com/office/powerpoint/2010/main" val="12081704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RL in one slide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5" name="Содержимое 5" descr="finger-in-socket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0297" y="1129308"/>
            <a:ext cx="4143385" cy="358098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23020" y="4657700"/>
            <a:ext cx="85689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AU" sz="2800" dirty="0"/>
              <a:t>… learning from </a:t>
            </a:r>
            <a:r>
              <a:rPr lang="en-AU" sz="2800" b="1" dirty="0">
                <a:solidFill>
                  <a:srgbClr val="C00000"/>
                </a:solidFill>
              </a:rPr>
              <a:t>trial-and-error</a:t>
            </a:r>
            <a:r>
              <a:rPr lang="en-AU" sz="2800" dirty="0"/>
              <a:t> and </a:t>
            </a:r>
            <a:r>
              <a:rPr lang="en-AU" sz="2800" b="1" dirty="0">
                <a:solidFill>
                  <a:srgbClr val="C00000"/>
                </a:solidFill>
              </a:rPr>
              <a:t>reward</a:t>
            </a:r>
            <a:r>
              <a:rPr lang="en-AU" sz="2800" dirty="0">
                <a:solidFill>
                  <a:srgbClr val="C00000"/>
                </a:solidFill>
              </a:rPr>
              <a:t> </a:t>
            </a:r>
            <a:r>
              <a:rPr lang="en-AU" sz="2800" dirty="0"/>
              <a:t>by </a:t>
            </a:r>
            <a:r>
              <a:rPr lang="en-AU" sz="2800" b="1" dirty="0">
                <a:solidFill>
                  <a:srgbClr val="C00000"/>
                </a:solidFill>
              </a:rPr>
              <a:t>interaction</a:t>
            </a:r>
            <a:r>
              <a:rPr lang="en-AU" sz="2800" dirty="0">
                <a:solidFill>
                  <a:srgbClr val="C00000"/>
                </a:solidFill>
              </a:rPr>
              <a:t> </a:t>
            </a:r>
            <a:r>
              <a:rPr lang="en-AU" sz="2800" dirty="0"/>
              <a:t>with an environment.</a:t>
            </a:r>
          </a:p>
        </p:txBody>
      </p:sp>
    </p:spTree>
    <p:extLst>
      <p:ext uri="{BB962C8B-B14F-4D97-AF65-F5344CB8AC3E}">
        <p14:creationId xmlns:p14="http://schemas.microsoft.com/office/powerpoint/2010/main" val="594856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RL Task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" y="1919622"/>
            <a:ext cx="5516466" cy="239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3725" r="15126" b="14566"/>
          <a:stretch>
            <a:fillRect/>
          </a:stretch>
        </p:blipFill>
        <p:spPr bwMode="auto">
          <a:xfrm>
            <a:off x="5292080" y="1491121"/>
            <a:ext cx="3442569" cy="28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8976" y="4531567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2"/>
            <a:r>
              <a:rPr lang="en-US" sz="2400" dirty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Episodic (Finite task) task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73656" y="4531567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2"/>
            <a:r>
              <a:rPr lang="en-US" sz="2400" dirty="0" smtClean="0">
                <a:solidFill>
                  <a:schemeClr val="tx1"/>
                </a:solidFill>
                <a:latin typeface="Myriad Pro" pitchFamily="34" charset="0"/>
                <a:cs typeface="Consolas" pitchFamily="49" charset="0"/>
              </a:rPr>
              <a:t>Infinite task</a:t>
            </a:r>
            <a:endParaRPr lang="en-US" sz="2400" dirty="0">
              <a:solidFill>
                <a:schemeClr val="tx1"/>
              </a:solidFill>
              <a:latin typeface="Myriad Pro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498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Return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590550" lvl="1" indent="0"/>
            <a:r>
              <a:rPr lang="en-US" dirty="0" smtClean="0">
                <a:latin typeface="Myriad Pro" pitchFamily="34" charset="0"/>
                <a:cs typeface="Consolas" pitchFamily="49" charset="0"/>
              </a:rPr>
              <a:t>Consider a sequence of transitions…</a:t>
            </a:r>
            <a:endParaRPr lang="en-US" dirty="0" smtClean="0">
              <a:latin typeface="Myriad Pro" pitchFamily="34" charset="0"/>
              <a:cs typeface="Consolas" pitchFamily="49" charset="0"/>
            </a:endParaRPr>
          </a:p>
          <a:p>
            <a:pPr marL="590550" lvl="1" indent="0"/>
            <a:r>
              <a:rPr lang="en-US" b="1" dirty="0" smtClean="0">
                <a:latin typeface="Myriad Pro" pitchFamily="34" charset="0"/>
                <a:cs typeface="Consolas" pitchFamily="49" charset="0"/>
              </a:rPr>
              <a:t>Return </a:t>
            </a:r>
            <a:r>
              <a:rPr lang="en-US" dirty="0" smtClean="0">
                <a:latin typeface="Myriad Pro" pitchFamily="34" charset="0"/>
                <a:cs typeface="Consolas" pitchFamily="49" charset="0"/>
              </a:rPr>
              <a:t>– the cumulative reward over the course of interaction: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83768" y="3165277"/>
                <a:ext cx="4441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𝑹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+…+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165277"/>
                <a:ext cx="444172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125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The goal: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590550" lvl="1" indent="0"/>
            <a:r>
              <a:rPr lang="en-US" dirty="0" smtClean="0">
                <a:latin typeface="Myriad Pro" pitchFamily="34" charset="0"/>
                <a:cs typeface="Consolas" pitchFamily="49" charset="0"/>
              </a:rPr>
              <a:t>The goal is to maximize the long term </a:t>
            </a:r>
            <a:r>
              <a:rPr lang="en-US" b="1" dirty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return</a:t>
            </a:r>
            <a:r>
              <a:rPr lang="en-US" dirty="0">
                <a:latin typeface="Myriad Pro" pitchFamily="34" charset="0"/>
                <a:cs typeface="Consolas" pitchFamily="49" charset="0"/>
              </a:rPr>
              <a:t>, consisting of the cumulative reward over </a:t>
            </a:r>
            <a:r>
              <a:rPr lang="en-US" dirty="0" smtClean="0">
                <a:latin typeface="Myriad Pro" pitchFamily="34" charset="0"/>
                <a:cs typeface="Consolas" pitchFamily="49" charset="0"/>
              </a:rPr>
              <a:t>the course </a:t>
            </a:r>
            <a:r>
              <a:rPr lang="en-US" dirty="0">
                <a:latin typeface="Myriad Pro" pitchFamily="34" charset="0"/>
                <a:cs typeface="Consolas" pitchFamily="49" charset="0"/>
              </a:rPr>
              <a:t>of interaction</a:t>
            </a:r>
            <a:r>
              <a:rPr lang="en-US" dirty="0" smtClean="0">
                <a:latin typeface="Myriad Pro" pitchFamily="34" charset="0"/>
                <a:cs typeface="Consolas" pitchFamily="49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63688" y="3361556"/>
                <a:ext cx="58773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𝑹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 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max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361556"/>
                <a:ext cx="587731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5778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The more general goal: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590550" lvl="1" indent="0"/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Starting from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, the goal is to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maximize the </a:t>
                </a:r>
                <a:r>
                  <a:rPr lang="en-US" b="1" dirty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return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, consisting of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67744" y="3315295"/>
                <a:ext cx="4941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ru-RU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ru-RU" sz="2400" i="1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→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/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15295"/>
                <a:ext cx="494109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7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758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Return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5966"/>
            <a:ext cx="7449701" cy="38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554066" y="1070319"/>
                <a:ext cx="3182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66" y="1070319"/>
                <a:ext cx="318260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594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Return for finite horizon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61950" lvl="1" indent="0"/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If learning is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horizon task</a:t>
                </a:r>
                <a:r>
                  <a:rPr lang="ru-RU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we use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sum of future rewards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. </a:t>
                </a:r>
              </a:p>
              <a:p>
                <a:pPr marL="704850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Task is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→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sum is finite</a:t>
                </a:r>
                <a:endParaRPr lang="en-US" b="1" dirty="0">
                  <a:solidFill>
                    <a:srgbClr val="C00000"/>
                  </a:solidFill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71800" y="3217540"/>
                <a:ext cx="3967304" cy="774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ru-RU" sz="2400" i="1">
                              <a:latin typeface="Cambria Math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/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17540"/>
                <a:ext cx="3967304" cy="7748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4721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Return </a:t>
            </a:r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for finite horizon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61950" lvl="1" indent="0"/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If learning is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horizon task</a:t>
                </a:r>
                <a:r>
                  <a:rPr lang="ru-RU" dirty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we use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finite horizon reward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in horizon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Consolas" pitchFamily="49" charset="0"/>
                      </a:rPr>
                      <m:t>𝑻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:</a:t>
                </a:r>
              </a:p>
              <a:p>
                <a:pPr marL="704850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Task is finite &amp; Horizon is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Sum is finite</a:t>
                </a:r>
                <a:endParaRPr lang="en-US" dirty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71800" y="3217540"/>
                <a:ext cx="3984809" cy="856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/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17540"/>
                <a:ext cx="3984809" cy="8560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4001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Return for </a:t>
            </a:r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infinite </a:t>
            </a:r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horizon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If learning is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(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indefinite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) horizon task situation is more complicated: </a:t>
                </a:r>
                <a:r>
                  <a:rPr lang="en-US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sum of future </a:t>
                </a:r>
                <a:r>
                  <a:rPr lang="en-US" dirty="0" smtClean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rewards goes to infinity. </a:t>
                </a:r>
              </a:p>
              <a:p>
                <a:pPr marL="742950" lvl="2" indent="-342900">
                  <a:buFont typeface="Arial" pitchFamily="34" charset="0"/>
                  <a:buChar char="•"/>
                </a:pP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Task is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infinite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Consolas" pitchFamily="49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Sum is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infinite </a:t>
                </a:r>
                <a:endParaRPr lang="en-US" dirty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339752" y="3505572"/>
                <a:ext cx="4471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ru-RU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505572"/>
                <a:ext cx="4471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0803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Return for </a:t>
            </a:r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infinite </a:t>
            </a:r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horizon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0" lvl="1" indent="0"/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If learning is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(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indefinite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) we can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use </a:t>
                </a:r>
                <a:r>
                  <a:rPr lang="en-US" b="1" dirty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finite horizon reward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in horizon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  <a:cs typeface="Consolas" pitchFamily="49" charset="0"/>
                      </a:rPr>
                      <m:t>𝑻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:</a:t>
                </a:r>
                <a:endParaRPr lang="en-US" dirty="0" smtClean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703263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Task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is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infinite &amp; Horizon is finite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Consolas" pitchFamily="49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Sum is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finite </a:t>
                </a:r>
                <a:endParaRPr lang="en-US" b="1" dirty="0" smtClean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771800" y="3217540"/>
                <a:ext cx="3984809" cy="856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/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17540"/>
                <a:ext cx="3984809" cy="8560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729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Infinite task discount return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60363" lvl="1" indent="0"/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If learning is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(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indefinite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)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horizon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task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then we use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infinite horizon discounted return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– (possibly infinite) sum of rewards  starting from the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initial time step k = 0, and </a:t>
                </a:r>
                <a:r>
                  <a:rPr lang="en-US" b="1" dirty="0">
                    <a:latin typeface="Myriad Pro" pitchFamily="34" charset="0"/>
                    <a:cs typeface="Consolas" pitchFamily="49" charset="0"/>
                  </a:rPr>
                  <a:t>weigh the rewards by a factor that decreases exponentially as the time step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increases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.</a:t>
                </a:r>
              </a:p>
              <a:p>
                <a:pPr marL="590550" lvl="1" indent="0"/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43815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∈[0,1)</m:t>
                    </m:r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discount factor</a:t>
                </a:r>
                <a:r>
                  <a:rPr lang="en-US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decreases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importance of future rewards.</a:t>
                </a:r>
                <a:endParaRPr lang="en-US" dirty="0" smtClean="0">
                  <a:solidFill>
                    <a:srgbClr val="C00000"/>
                  </a:solidFill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r="-1852" b="-1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35696" y="3807529"/>
                <a:ext cx="5688417" cy="470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𝜸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𝜸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𝜸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ru-RU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807529"/>
                <a:ext cx="5688417" cy="470770"/>
              </a:xfrm>
              <a:prstGeom prst="rect">
                <a:avLst/>
              </a:prstGeom>
              <a:blipFill rotWithShape="1">
                <a:blip r:embed="rId4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765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0" y="3937620"/>
            <a:ext cx="9144000" cy="1678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buNone/>
            </a:pPr>
            <a:r>
              <a:rPr lang="en-US" sz="4800" b="1" dirty="0" smtClean="0">
                <a:latin typeface="Trebuchet MS"/>
                <a:ea typeface="Trebuchet MS"/>
                <a:cs typeface="Trebuchet MS"/>
                <a:sym typeface="Trebuchet MS"/>
              </a:rPr>
              <a:t>RL elements</a:t>
            </a:r>
            <a:endParaRPr lang="ru" sz="4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rtl="0">
              <a:buNone/>
            </a:pPr>
            <a:r>
              <a:rPr lang="ru" sz="24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Anton Kabysh</a:t>
            </a:r>
          </a:p>
          <a:p>
            <a:pPr marL="457200" lvl="0" indent="0" rtl="0">
              <a:buNone/>
            </a:pPr>
            <a:r>
              <a:rPr lang="ru" sz="24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Brest State Technical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9812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Infinite task discount return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0" lvl="1" indent="0"/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If learning is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(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indefinite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) horizon task then we use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infinite horizon discounted return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:</a:t>
                </a:r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Task is infinite &amp; Horizon is finite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Consolas" pitchFamily="49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Discounted</a:t>
                </a:r>
                <a:r>
                  <a:rPr lang="en-US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 s</a:t>
                </a:r>
                <a:r>
                  <a:rPr lang="en-US" b="1" dirty="0">
                    <a:solidFill>
                      <a:schemeClr val="tx1"/>
                    </a:solidFill>
                    <a:latin typeface="Myriad Pro" pitchFamily="34" charset="0"/>
                    <a:cs typeface="Consolas" pitchFamily="49" charset="0"/>
                  </a:rPr>
                  <a:t>um is </a:t>
                </a:r>
                <a:r>
                  <a:rPr lang="en-US" b="1" dirty="0">
                    <a:latin typeface="Myriad Pro" pitchFamily="34" charset="0"/>
                    <a:cs typeface="Consolas" pitchFamily="49" charset="0"/>
                  </a:rPr>
                  <a:t>finite </a:t>
                </a:r>
                <a:endParaRPr lang="en-US" b="1" dirty="0">
                  <a:solidFill>
                    <a:schemeClr val="tx1"/>
                  </a:solidFill>
                  <a:latin typeface="Myriad Pro" pitchFamily="34" charset="0"/>
                  <a:cs typeface="Consolas" pitchFamily="49" charset="0"/>
                </a:endParaRPr>
              </a:p>
              <a:p>
                <a:pPr marL="0" lvl="1" indent="0"/>
                <a:endParaRPr lang="en-US" b="1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590550" lvl="1" indent="0"/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∈[0,1)</m:t>
                    </m:r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discount factor</a:t>
                </a:r>
                <a:r>
                  <a:rPr lang="en-US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decreases 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importance of future rewards.</a:t>
                </a:r>
                <a:endParaRPr lang="en-US" dirty="0" smtClean="0">
                  <a:solidFill>
                    <a:srgbClr val="C00000"/>
                  </a:solidFill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l="-1185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99792" y="3145532"/>
                <a:ext cx="4321376" cy="817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ru-RU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ru-RU" sz="24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max</m:t>
                              </m:r>
                            </m:fName>
                            <m:e/>
                          </m:func>
                        </m:e>
                      </m:nary>
                    </m:oMath>
                  </m:oMathPara>
                </a14:m>
                <a:endParaRPr lang="ru-RU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145532"/>
                <a:ext cx="4321376" cy="8170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759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Robotics Navigation Example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109663"/>
            <a:ext cx="80486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44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Robotics Navigation Example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657700"/>
            <a:ext cx="8229600" cy="815499"/>
          </a:xfrm>
        </p:spPr>
        <p:txBody>
          <a:bodyPr/>
          <a:lstStyle/>
          <a:p>
            <a:pPr marL="647700" indent="-457200">
              <a:buFont typeface="Arial" pitchFamily="34" charset="0"/>
              <a:buChar char="•"/>
            </a:pP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Reinforcement Learning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29308"/>
            <a:ext cx="79533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301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Expected Return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Starting from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there are a lot of possible trajectories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.</a:t>
                </a:r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4314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State-Action-Spac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9268"/>
            <a:ext cx="8208912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Episode 1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28088" y="985292"/>
                <a:ext cx="631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88" y="985292"/>
                <a:ext cx="63184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156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State-Action-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5536"/>
            <a:ext cx="8567936" cy="48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812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Episode 2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75856" y="1243707"/>
                <a:ext cx="631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43707"/>
                <a:ext cx="63184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364088" y="1243706"/>
                <a:ext cx="631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243706"/>
                <a:ext cx="63184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888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State-Action-Spac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6" y="887973"/>
            <a:ext cx="7775848" cy="43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09600" y="3812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Expected Return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732240" y="1705371"/>
                <a:ext cx="631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705371"/>
                <a:ext cx="63184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275856" y="1243707"/>
                <a:ext cx="631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43707"/>
                <a:ext cx="63184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364088" y="1243706"/>
                <a:ext cx="631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243706"/>
                <a:ext cx="63184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8365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State-Action-Space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3" y="1595945"/>
            <a:ext cx="7363333" cy="41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812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Episode (n)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59832" y="1401005"/>
                <a:ext cx="276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Consolas" pitchFamily="49" charset="0"/>
                        </a:rPr>
                        <m:t>𝑹</m:t>
                      </m:r>
                      <m:r>
                        <a:rPr lang="en-US" sz="2400" i="1">
                          <a:latin typeface="Cambria Math"/>
                          <a:cs typeface="Consolas" pitchFamily="49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cs typeface="Consolas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cs typeface="Consolas" pitchFamily="49" charset="0"/>
                        </a:rPr>
                        <m:t>,…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Consolas" pitchFamily="49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Consolas" pitchFamily="49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cs typeface="Consolas" pitchFamily="49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01005"/>
                <a:ext cx="2766527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20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382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State-Action-Space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2" y="1574304"/>
            <a:ext cx="7384256" cy="41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812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Episode (n)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85925" y="1129308"/>
                <a:ext cx="1881797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Consolas" pitchFamily="49" charset="0"/>
                        </a:rPr>
                        <m:t>𝑹</m:t>
                      </m:r>
                      <m:r>
                        <a:rPr lang="en-US" sz="2400" i="1">
                          <a:latin typeface="Cambria Math"/>
                          <a:cs typeface="Consolas" pitchFamily="49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Consolas" pitchFamily="49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Consolas" pitchFamily="49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Consolas" pitchFamily="49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/>
                              <a:cs typeface="Consolas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/>
                              <a:cs typeface="Consolas" pitchFamily="49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Consolas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Consolas" pitchFamily="49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onsolas" pitchFamily="49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925" y="1129308"/>
                <a:ext cx="1881797" cy="833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5288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Expected Return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Starting from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there are a lot of possible trajectories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, the goal is to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maximize the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expected return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, consisting of the cumulative reward </a:t>
                </a:r>
                <a:r>
                  <a:rPr lang="en-US" b="1" dirty="0">
                    <a:latin typeface="Myriad Pro" pitchFamily="34" charset="0"/>
                    <a:cs typeface="Consolas" pitchFamily="49" charset="0"/>
                  </a:rPr>
                  <a:t>over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all possible trajectories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Expected </a:t>
                </a:r>
                <a:r>
                  <a:rPr lang="en-US" b="1" dirty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return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or </a:t>
                </a:r>
                <a:r>
                  <a:rPr lang="en-US" b="1" dirty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Value</a:t>
                </a:r>
                <a:r>
                  <a:rPr lang="en-US" dirty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– average value of returns obtained by the agent starting from the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Consolas" pitchFamily="49" charset="0"/>
                      </a:rPr>
                      <m:t>𝑡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.</a:t>
                </a:r>
                <a:endParaRPr lang="en-US" dirty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131840" y="4231480"/>
                <a:ext cx="26113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ru-RU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→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max</m:t>
                        </m:r>
                      </m:fName>
                      <m:e/>
                    </m:func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31480"/>
                <a:ext cx="26113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1895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Basic Elements: Agent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0"/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Agent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– everything that can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sense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environment ant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act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in it. 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Autonomous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– select actions by themself using only (1)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current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information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and (2)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past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experience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.</a:t>
            </a:r>
            <a:endParaRPr lang="en-US" sz="2400" dirty="0" smtClean="0">
              <a:latin typeface="Myriad Pro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588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rebuchet MS" pitchFamily="34" charset="0"/>
              </a:rPr>
              <a:t>Expected Return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Starting from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, the goal is  find a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that maximize </a:t>
                </a:r>
                <a:r>
                  <a:rPr lang="en-US" dirty="0">
                    <a:latin typeface="Myriad Pro" pitchFamily="34" charset="0"/>
                    <a:cs typeface="Consolas" pitchFamily="49" charset="0"/>
                  </a:rPr>
                  <a:t>the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expected return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, consisting of the cumulative reward </a:t>
                </a:r>
                <a:r>
                  <a:rPr lang="en-US" b="1" dirty="0" smtClean="0">
                    <a:latin typeface="Myriad Pro" pitchFamily="34" charset="0"/>
                    <a:cs typeface="Consolas" pitchFamily="49" charset="0"/>
                  </a:rPr>
                  <a:t>under this policy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98490" y="3526630"/>
                <a:ext cx="28057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ru-RU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→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max</m:t>
                        </m:r>
                      </m:fName>
                      <m:e/>
                    </m:func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90" y="3526630"/>
                <a:ext cx="280576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0480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State Value Function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1"/>
                <a:ext cx="8229600" cy="1728192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When following a fixed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𝜋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we can define the value of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under that policy as  </a:t>
                </a:r>
                <a:endParaRPr lang="en-US" dirty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1"/>
                <a:ext cx="8229600" cy="1728192"/>
              </a:xfrm>
              <a:blipFill rotWithShape="1">
                <a:blip r:embed="rId3"/>
                <a:stretch>
                  <a:fillRect l="-1037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71800" y="2641476"/>
                <a:ext cx="3239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sup>
                      </m:sSup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ru-RU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41476"/>
                <a:ext cx="323941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6547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Action Value Function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3960439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When following a fixed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𝜋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we can define the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value of a state</a:t>
                </a: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under that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Consolas" pitchFamily="49" charset="0"/>
                      </a:rPr>
                      <m:t>𝜋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as 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dirty="0">
                  <a:latin typeface="Myriad Pro" pitchFamily="34" charset="0"/>
                  <a:cs typeface="Consolas" pitchFamily="49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 Similarly we can define the </a:t>
                </a:r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value of taking action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Consolas" pitchFamily="49" charset="0"/>
                      </a:rPr>
                      <m:t>𝒂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Consolas" pitchFamily="49" charset="0"/>
                      </a:rPr>
                      <m:t>𝒔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Myriad Pro" pitchFamily="34" charset="0"/>
                        <a:cs typeface="Consolas" pitchFamily="49" charset="0"/>
                      </a:rPr>
                      <m:t>under</m:t>
                    </m:r>
                    <m:r>
                      <m:rPr>
                        <m:nor/>
                      </m:rPr>
                      <a:rPr lang="en-US" dirty="0">
                        <a:latin typeface="Myriad Pro" pitchFamily="34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Myriad Pro" pitchFamily="34" charset="0"/>
                        <a:cs typeface="Consolas" pitchFamily="49" charset="0"/>
                      </a:rPr>
                      <m:t>that</m:t>
                    </m:r>
                    <m:r>
                      <m:rPr>
                        <m:nor/>
                      </m:rPr>
                      <a:rPr lang="en-US" dirty="0">
                        <a:latin typeface="Myriad Pro" pitchFamily="34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Myriad Pro" pitchFamily="34" charset="0"/>
                        <a:cs typeface="Consolas" pitchFamily="49" charset="0"/>
                      </a:rPr>
                      <m:t>policy</m:t>
                    </m:r>
                    <m:r>
                      <m:rPr>
                        <m:nor/>
                      </m:rPr>
                      <a:rPr lang="en-US" dirty="0">
                        <a:latin typeface="Myriad Pro" pitchFamily="34" charset="0"/>
                        <a:cs typeface="Consolas" pitchFamily="49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𝜋</m:t>
                    </m:r>
                    <m:r>
                      <m:rPr>
                        <m:nor/>
                      </m:rPr>
                      <a:rPr lang="en-US" dirty="0">
                        <a:latin typeface="Myriad Pro" pitchFamily="34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Myriad Pro" pitchFamily="34" charset="0"/>
                        <a:cs typeface="Consolas" pitchFamily="49" charset="0"/>
                      </a:rPr>
                      <m:t>as</m:t>
                    </m:r>
                  </m:oMath>
                </a14:m>
                <a:r>
                  <a:rPr lang="en-US" dirty="0" smtClean="0">
                    <a:latin typeface="Myriad Pro" pitchFamily="34" charset="0"/>
                    <a:cs typeface="Consolas" pitchFamily="49" charset="0"/>
                  </a:rPr>
                  <a:t>:</a:t>
                </a:r>
                <a:endParaRPr lang="en-US" dirty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3960439"/>
              </a:xfrm>
              <a:blipFill rotWithShape="1">
                <a:blip r:embed="rId3"/>
                <a:stretch>
                  <a:fillRect l="-1037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71800" y="2641476"/>
                <a:ext cx="3239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sup>
                      </m:sSup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ru-RU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sz="2400" i="1" smtClean="0">
                              <a:latin typeface="Cambria Math"/>
                            </a:rPr>
                            <m:t>𝑠</m:t>
                          </m:r>
                          <m:r>
                            <a:rPr lang="ru-RU" sz="240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41476"/>
                <a:ext cx="323941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71800" y="4441676"/>
                <a:ext cx="44912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sup>
                      </m:sSup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ru-RU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  <m:r>
                            <a:rPr lang="ru-RU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441676"/>
                <a:ext cx="449122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5176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389" y="373243"/>
            <a:ext cx="8229600" cy="9524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Value Functions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7544" y="141734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90500" indent="0"/>
            <a:endParaRPr lang="en-US" b="1" dirty="0" smtClean="0">
              <a:latin typeface="Myriad Pro" pitchFamily="34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333500"/>
                <a:ext cx="8229600" cy="4139699"/>
              </a:xfrm>
            </p:spPr>
            <p:txBody>
              <a:bodyPr/>
              <a:lstStyle/>
              <a:p>
                <a:pPr marL="685800" indent="-342900">
                  <a:buFont typeface="Arial" pitchFamily="34" charset="0"/>
                  <a:buChar char="•"/>
                </a:pPr>
                <a:r>
                  <a:rPr lang="en-AU" sz="2400" b="1" dirty="0" smtClean="0">
                    <a:solidFill>
                      <a:srgbClr val="C00000"/>
                    </a:solidFill>
                    <a:latin typeface="Myriad Pro" pitchFamily="34" charset="0"/>
                  </a:rPr>
                  <a:t>St</a:t>
                </a:r>
                <a:r>
                  <a:rPr lang="en-AU" sz="2400" b="1" dirty="0">
                    <a:solidFill>
                      <a:srgbClr val="C00000"/>
                    </a:solidFill>
                    <a:latin typeface="Myriad Pro" pitchFamily="34" charset="0"/>
                  </a:rPr>
                  <a:t>at</a:t>
                </a:r>
                <a:r>
                  <a:rPr lang="en-AU" sz="2400" b="1" dirty="0" smtClean="0">
                    <a:solidFill>
                      <a:srgbClr val="C00000"/>
                    </a:solidFill>
                    <a:latin typeface="Myriad Pro" pitchFamily="34" charset="0"/>
                  </a:rPr>
                  <a:t>e value function </a:t>
                </a:r>
                <a:r>
                  <a:rPr lang="en-AU" sz="2400" b="1" dirty="0" smtClean="0">
                    <a:solidFill>
                      <a:schemeClr val="tx1"/>
                    </a:solidFill>
                    <a:latin typeface="Myriad Pro" pitchFamily="34" charset="0"/>
                  </a:rPr>
                  <a:t>- </a:t>
                </a:r>
                <a:r>
                  <a:rPr lang="en-AU" sz="2400" dirty="0" smtClean="0">
                    <a:latin typeface="Myriad Pro" pitchFamily="34" charset="0"/>
                  </a:rPr>
                  <a:t>the </a:t>
                </a:r>
                <a:r>
                  <a:rPr lang="en-AU" sz="2400" dirty="0">
                    <a:latin typeface="Myriad Pro" pitchFamily="34" charset="0"/>
                  </a:rPr>
                  <a:t>expected sum of </a:t>
                </a:r>
                <a:r>
                  <a:rPr lang="en-AU" sz="2400" dirty="0" smtClean="0">
                    <a:latin typeface="Myriad Pro" pitchFamily="34" charset="0"/>
                  </a:rPr>
                  <a:t>discounted reward </a:t>
                </a:r>
                <a:r>
                  <a:rPr lang="en-AU" sz="2400" dirty="0">
                    <a:latin typeface="Myriad Pro" pitchFamily="34" charset="0"/>
                  </a:rPr>
                  <a:t>for following the policy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AU" sz="2400" dirty="0" smtClean="0">
                    <a:latin typeface="Myriad Pro" pitchFamily="34" charset="0"/>
                  </a:rPr>
                  <a:t> from </a:t>
                </a:r>
                <a:r>
                  <a:rPr lang="en-AU" sz="2400" dirty="0">
                    <a:latin typeface="Myriad Pro" pitchFamily="34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sz="2400" dirty="0" smtClean="0">
                    <a:latin typeface="Myriad Pro" pitchFamily="34" charset="0"/>
                  </a:rPr>
                  <a:t> </a:t>
                </a:r>
                <a:r>
                  <a:rPr lang="en-AU" sz="2400" dirty="0">
                    <a:latin typeface="Myriad Pro" pitchFamily="34" charset="0"/>
                  </a:rPr>
                  <a:t>to the end of </a:t>
                </a:r>
                <a:r>
                  <a:rPr lang="en-AU" sz="2400" dirty="0" smtClean="0">
                    <a:latin typeface="Myriad Pro" pitchFamily="34" charset="0"/>
                  </a:rPr>
                  <a:t>time.</a:t>
                </a:r>
              </a:p>
              <a:p>
                <a:pPr marL="685800" indent="-342900">
                  <a:buFont typeface="Arial" pitchFamily="34" charset="0"/>
                  <a:buChar char="•"/>
                </a:pPr>
                <a:r>
                  <a:rPr lang="en-AU" sz="2400" b="1" dirty="0">
                    <a:solidFill>
                      <a:srgbClr val="C00000"/>
                    </a:solidFill>
                    <a:latin typeface="Myriad Pro" pitchFamily="34" charset="0"/>
                    <a:sym typeface="Wingdings" pitchFamily="2" charset="2"/>
                  </a:rPr>
                  <a:t>State-action value </a:t>
                </a:r>
                <a:r>
                  <a:rPr lang="en-AU" sz="2400" b="1" dirty="0" smtClean="0">
                    <a:solidFill>
                      <a:srgbClr val="C00000"/>
                    </a:solidFill>
                    <a:latin typeface="Myriad Pro" pitchFamily="34" charset="0"/>
                    <a:sym typeface="Wingdings" pitchFamily="2" charset="2"/>
                  </a:rPr>
                  <a:t>function </a:t>
                </a:r>
                <a:r>
                  <a:rPr lang="en-AU" sz="2400" dirty="0">
                    <a:latin typeface="Myriad Pro" pitchFamily="34" charset="0"/>
                  </a:rPr>
                  <a:t>- </a:t>
                </a:r>
                <a:r>
                  <a:rPr lang="en-AU" sz="2400" dirty="0" smtClean="0">
                    <a:latin typeface="Myriad Pro" pitchFamily="34" charset="0"/>
                  </a:rPr>
                  <a:t>the </a:t>
                </a:r>
                <a:r>
                  <a:rPr lang="en-AU" sz="2400" dirty="0">
                    <a:latin typeface="Myriad Pro" pitchFamily="34" charset="0"/>
                  </a:rPr>
                  <a:t>expected sum of discounted reward for starting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sz="2400" dirty="0">
                    <a:latin typeface="Myriad Pro" pitchFamily="34" charset="0"/>
                  </a:rPr>
                  <a:t>,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sz="2400" dirty="0">
                    <a:latin typeface="Myriad Pro" pitchFamily="34" charset="0"/>
                  </a:rPr>
                  <a:t> once then following the policy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𝜋</m:t>
                    </m:r>
                  </m:oMath>
                </a14:m>
                <a:r>
                  <a:rPr lang="en-AU" sz="2400" dirty="0">
                    <a:latin typeface="Myriad Pro" pitchFamily="34" charset="0"/>
                  </a:rPr>
                  <a:t> </a:t>
                </a:r>
                <a:r>
                  <a:rPr lang="en-AU" sz="2400" dirty="0" smtClean="0">
                    <a:latin typeface="Myriad Pro" pitchFamily="34" charset="0"/>
                  </a:rPr>
                  <a:t> </a:t>
                </a:r>
                <a:r>
                  <a:rPr lang="en-AU" sz="2400" dirty="0">
                    <a:latin typeface="Myriad Pro" pitchFamily="34" charset="0"/>
                  </a:rPr>
                  <a:t>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𝑡</m:t>
                        </m:r>
                        <m:r>
                          <a:rPr lang="en-US" sz="240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2400" dirty="0">
                    <a:latin typeface="Myriad Pro" pitchFamily="34" charset="0"/>
                  </a:rPr>
                  <a:t> to the end of time.</a:t>
                </a:r>
              </a:p>
              <a:p>
                <a:pPr marL="685800" indent="-342900">
                  <a:buFont typeface="Arial" pitchFamily="34" charset="0"/>
                  <a:buChar char="•"/>
                </a:pPr>
                <a:endParaRPr lang="en-AU" sz="2400" b="1" dirty="0">
                  <a:solidFill>
                    <a:srgbClr val="C00000"/>
                  </a:solidFill>
                  <a:latin typeface="Myriad Pro" pitchFamily="34" charset="0"/>
                  <a:sym typeface="Wingdings" pitchFamily="2" charset="2"/>
                </a:endParaRPr>
              </a:p>
              <a:p>
                <a:pPr marL="685800" indent="-342900">
                  <a:buFont typeface="Arial" pitchFamily="34" charset="0"/>
                  <a:buChar char="•"/>
                </a:pPr>
                <a:endParaRPr lang="en-AU" sz="2400" dirty="0" smtClean="0">
                  <a:latin typeface="Myriad Pro" pitchFamily="34" charset="0"/>
                </a:endParaRPr>
              </a:p>
              <a:p>
                <a:pPr marL="685800" indent="-342900">
                  <a:buFont typeface="Arial" pitchFamily="34" charset="0"/>
                  <a:buChar char="•"/>
                </a:pPr>
                <a:endParaRPr lang="en-AU" sz="2400" b="1" dirty="0">
                  <a:solidFill>
                    <a:srgbClr val="C00000"/>
                  </a:solidFill>
                  <a:latin typeface="Myriad Pro" pitchFamily="34" charset="0"/>
                </a:endParaRPr>
              </a:p>
              <a:p>
                <a:pPr marL="533400" indent="-342900">
                  <a:buFont typeface="Arial" pitchFamily="34" charset="0"/>
                  <a:buChar char="•"/>
                </a:pPr>
                <a:endParaRPr lang="ru-RU" sz="2400" dirty="0">
                  <a:solidFill>
                    <a:srgbClr val="C00000"/>
                  </a:solidFill>
                  <a:latin typeface="Myriad Pro" pitchFamily="34" charset="0"/>
                </a:endParaRPr>
              </a:p>
            </p:txBody>
          </p:sp>
        </mc:Choice>
        <mc:Fallback xmlns="">
          <p:sp>
            <p:nvSpPr>
              <p:cNvPr id="8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33500"/>
                <a:ext cx="8229600" cy="4139699"/>
              </a:xfrm>
              <a:blipFill rotWithShape="1">
                <a:blip r:embed="rId3"/>
                <a:stretch>
                  <a:fillRect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3123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Optimal Value Functions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1"/>
            <a:ext cx="8229600" cy="108012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Consolas" pitchFamily="49" charset="0"/>
              </a:rPr>
              <a:t>We want to find a policy that maximizes long term expected reward, which evaluates to finding the optimal VF: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915816" y="2703612"/>
                <a:ext cx="3145540" cy="63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703612"/>
                <a:ext cx="3145540" cy="6353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50706" y="3649588"/>
                <a:ext cx="3475760" cy="63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06" y="3649588"/>
                <a:ext cx="3475760" cy="6353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212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Markov Property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It is often useful to assume that all relevant information is present in the current state:  </a:t>
            </a:r>
            <a:r>
              <a:rPr lang="en-US" b="1" dirty="0" smtClean="0"/>
              <a:t>Markov Property</a:t>
            </a:r>
            <a:r>
              <a:rPr lang="en-US" dirty="0" smtClean="0"/>
              <a:t>.</a:t>
            </a:r>
          </a:p>
          <a:p>
            <a:pPr marL="0" lvl="1" indent="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23654" y="2440398"/>
                <a:ext cx="4152675" cy="502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=(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654" y="2440398"/>
                <a:ext cx="4152675" cy="502510"/>
              </a:xfrm>
              <a:prstGeom prst="rect">
                <a:avLst/>
              </a:prstGeom>
              <a:blipFill rotWithShape="1">
                <a:blip r:embed="rId3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44192" y="3058714"/>
                <a:ext cx="6074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92" y="3058714"/>
                <a:ext cx="60744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3983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Markov Property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It is often useful to assume that all relevant information is present in the current state:  </a:t>
            </a:r>
            <a:r>
              <a:rPr lang="en-US" b="1" dirty="0" smtClean="0"/>
              <a:t>Markov Property</a:t>
            </a:r>
            <a:r>
              <a:rPr lang="en-US" dirty="0" smtClean="0"/>
              <a:t>.</a:t>
            </a:r>
          </a:p>
          <a:p>
            <a:pPr marL="0" lvl="1" indent="0"/>
            <a:endParaRPr lang="en-US" dirty="0" smtClean="0"/>
          </a:p>
          <a:p>
            <a:pPr marL="0" lvl="1" indent="0"/>
            <a:endParaRPr lang="en-US" dirty="0"/>
          </a:p>
          <a:p>
            <a:pPr marL="0" lvl="1" indent="0"/>
            <a:endParaRPr lang="en-US" dirty="0" smtClean="0"/>
          </a:p>
          <a:p>
            <a:pPr marL="0" lvl="1" indent="0"/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If reinforcement learning task has the Markov Property is basically described by the </a:t>
            </a:r>
            <a:r>
              <a:rPr lang="en-US" b="1" dirty="0" smtClean="0"/>
              <a:t>Markov </a:t>
            </a:r>
            <a:r>
              <a:rPr lang="en-US" b="1" dirty="0"/>
              <a:t>D</a:t>
            </a:r>
            <a:r>
              <a:rPr lang="en-US" b="1" dirty="0" smtClean="0"/>
              <a:t>ecision Process</a:t>
            </a:r>
            <a:r>
              <a:rPr lang="en-US" dirty="0" smtClean="0"/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23654" y="2440398"/>
                <a:ext cx="4152675" cy="502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=(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654" y="2440398"/>
                <a:ext cx="4152675" cy="502510"/>
              </a:xfrm>
              <a:prstGeom prst="rect">
                <a:avLst/>
              </a:prstGeom>
              <a:blipFill rotWithShape="1">
                <a:blip r:embed="rId3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44192" y="3058714"/>
                <a:ext cx="6074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92" y="3058714"/>
                <a:ext cx="60744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61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rebuchet MS" pitchFamily="34" charset="0"/>
              </a:rPr>
              <a:t>Bellman equation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7340"/>
            <a:ext cx="8229600" cy="413969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</a:rPr>
              <a:t>The value function has a particular recursive relationship, defined by the </a:t>
            </a:r>
            <a:r>
              <a:rPr lang="en-US" b="1" dirty="0" smtClean="0">
                <a:latin typeface="Myriad Pro" pitchFamily="34" charset="0"/>
              </a:rPr>
              <a:t>Bellman equation</a:t>
            </a:r>
            <a:r>
              <a:rPr lang="en-US" dirty="0" smtClean="0">
                <a:latin typeface="Myriad Pro" pitchFamily="34" charset="0"/>
              </a:rPr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latin typeface="Myriad Pro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Myriad Pro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latin typeface="Myriad Pro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Myriad Pro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</a:rPr>
              <a:t>We can find optimal policy by solving Bellman equation.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b="1" dirty="0">
              <a:latin typeface="Myriad Pro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latin typeface="Myriad Pro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>
              <a:latin typeface="Myriad Pro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latin typeface="Myriad Pro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/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b="1" dirty="0"/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73164" y="2618728"/>
                <a:ext cx="7659276" cy="1030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sup>
                      </m:sSup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ru-RU" sz="2400" i="1">
                              <a:latin typeface="Cambria Math"/>
                            </a:rPr>
                            <m:t>𝜋</m:t>
                          </m:r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r>
                            <a:rPr lang="ru-RU" sz="2400" i="1">
                              <a:latin typeface="Cambria Math"/>
                            </a:rPr>
                            <m:t>𝑠</m:t>
                          </m:r>
                          <m:r>
                            <a:rPr lang="ru-RU" sz="2400" i="1"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latin typeface="Cambria Math"/>
                            </a:rPr>
                            <m:t>𝑎</m:t>
                          </m:r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′)∙[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</m:e>
                          </m:nary>
                          <m:r>
                            <a:rPr lang="ru-RU" sz="2400" i="1">
                              <a:latin typeface="Cambria Math"/>
                            </a:rPr>
                            <m:t>𝛾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2400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64" y="2618728"/>
                <a:ext cx="7659276" cy="1030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9519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Solution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b="1" dirty="0" smtClean="0">
                    <a:latin typeface="Myriad Pro" pitchFamily="34" charset="0"/>
                  </a:rPr>
                  <a:t>Solve RL problem – </a:t>
                </a:r>
                <a:r>
                  <a:rPr lang="en-US" dirty="0" smtClean="0">
                    <a:latin typeface="Myriad Pro" pitchFamily="34" charset="0"/>
                  </a:rPr>
                  <a:t>it is a find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Myriad Pro" pitchFamily="34" charset="0"/>
                  </a:rPr>
                  <a:t> </a:t>
                </a:r>
                <a:r>
                  <a:rPr lang="en-US" dirty="0" smtClean="0">
                    <a:latin typeface="Myriad Pro" pitchFamily="34" charset="0"/>
                  </a:rPr>
                  <a:t>on MDP using some of RL-algorithm. 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b="1" dirty="0">
                  <a:latin typeface="Myriad Pro" pitchFamily="3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409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389" y="373243"/>
            <a:ext cx="8229600" cy="9524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Approaches to RL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7544" y="141734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90500" indent="0"/>
            <a:endParaRPr lang="en-US" b="1" dirty="0" smtClean="0">
              <a:latin typeface="Myriad Pro" pitchFamily="34" charset="0"/>
              <a:cs typeface="Consolas" pitchFamily="49" charset="0"/>
            </a:endParaRPr>
          </a:p>
        </p:txBody>
      </p:sp>
      <p:sp>
        <p:nvSpPr>
          <p:cNvPr id="8" name="Текст 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</p:spPr>
        <p:txBody>
          <a:bodyPr/>
          <a:lstStyle/>
          <a:p>
            <a:pPr marL="533400" indent="-342900">
              <a:buFont typeface="Arial" pitchFamily="34" charset="0"/>
              <a:buChar char="•"/>
            </a:pPr>
            <a:r>
              <a:rPr lang="en-US" sz="2400" dirty="0" smtClean="0"/>
              <a:t>Policy search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dirty="0" smtClean="0"/>
              <a:t>Model-based </a:t>
            </a:r>
            <a:r>
              <a:rPr lang="en-US" sz="2400" dirty="0"/>
              <a:t>RL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dirty="0" smtClean="0"/>
              <a:t>Model-free </a:t>
            </a:r>
            <a:r>
              <a:rPr lang="en-US" sz="2400" dirty="0"/>
              <a:t>RL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dirty="0" smtClean="0"/>
              <a:t>Active </a:t>
            </a:r>
            <a:r>
              <a:rPr lang="en-US" sz="2400" dirty="0"/>
              <a:t>Learning (Off-Policy Learning)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dirty="0" smtClean="0"/>
              <a:t>Passive </a:t>
            </a:r>
            <a:r>
              <a:rPr lang="en-US" sz="2400" dirty="0"/>
              <a:t>Learning (On-Policy learning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5616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Basic Elements: Agent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0"/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Agent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– everything that can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sense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environment ant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act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in it. 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Autonomous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– select actions by themself using only (1)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current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information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and (2)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past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experience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.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Rational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– select actions in some way that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optimize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some metric or value. </a:t>
            </a:r>
            <a:endParaRPr lang="en-US" sz="2400" dirty="0" smtClean="0">
              <a:latin typeface="Myriad Pro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584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rebuchet MS" pitchFamily="34" charset="0"/>
              </a:rPr>
              <a:t>Bellman equation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9" y="1443608"/>
            <a:ext cx="870085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01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389" y="373243"/>
            <a:ext cx="8229600" cy="9524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Properties of RL</a:t>
            </a:r>
            <a:endParaRPr lang="ru-RU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7544" y="141734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90500" indent="0"/>
            <a:endParaRPr lang="en-US" b="1" dirty="0" smtClean="0">
              <a:latin typeface="Myriad Pro" pitchFamily="34" charset="0"/>
              <a:cs typeface="Consolas" pitchFamily="49" charset="0"/>
            </a:endParaRPr>
          </a:p>
        </p:txBody>
      </p:sp>
      <p:sp>
        <p:nvSpPr>
          <p:cNvPr id="8" name="Текст 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</p:spPr>
        <p:txBody>
          <a:bodyPr/>
          <a:lstStyle/>
          <a:p>
            <a:pPr marL="533400" indent="-342900">
              <a:buFont typeface="Arial" pitchFamily="34" charset="0"/>
              <a:buChar char="•"/>
            </a:pPr>
            <a:r>
              <a:rPr lang="en-US" altLang="en-US" sz="2400" dirty="0"/>
              <a:t>Learner is not told which actions to take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altLang="en-US" sz="2400" dirty="0"/>
              <a:t>Trial-and-Error search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altLang="en-US" sz="2400" dirty="0"/>
              <a:t>Possibility of delayed reward (sacrifice short-term gains for greater long-term gains)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altLang="en-US" sz="2400" dirty="0"/>
              <a:t>The need to </a:t>
            </a:r>
            <a:r>
              <a:rPr lang="en-US" altLang="en-US" sz="2400" b="1" dirty="0">
                <a:solidFill>
                  <a:srgbClr val="C00000"/>
                </a:solidFill>
              </a:rPr>
              <a:t>explore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solidFill>
                  <a:srgbClr val="C00000"/>
                </a:solidFill>
              </a:rPr>
              <a:t>exploit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altLang="en-US" sz="2400" dirty="0"/>
              <a:t>Considers the whole problem of a goal-directed agent interacting with an uncertain </a:t>
            </a:r>
            <a:r>
              <a:rPr lang="en-US" altLang="en-US" sz="2400" dirty="0" smtClean="0"/>
              <a:t>environment</a:t>
            </a:r>
          </a:p>
          <a:p>
            <a:pPr marL="533400" indent="-342900">
              <a:buFont typeface="Arial" pitchFamily="34" charset="0"/>
              <a:buChar char="•"/>
            </a:pPr>
            <a:endParaRPr lang="ru-RU" sz="2400" dirty="0">
              <a:solidFill>
                <a:srgbClr val="C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88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itchFamily="34" charset="0"/>
              <a:buChar char="•"/>
            </a:pP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RL is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not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a some magic method or set of algorithms. This is general framework. This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is more 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“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formulation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of the problem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”. </a:t>
            </a:r>
          </a:p>
          <a:p>
            <a:pPr marL="647700" indent="-457200">
              <a:buFont typeface="Arial" pitchFamily="34" charset="0"/>
              <a:buChar char="•"/>
            </a:pP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If you can see necessary components of RL, you can apply any RL approach.</a:t>
            </a:r>
          </a:p>
          <a:p>
            <a:pPr marL="1047750" lvl="1" indent="-457200">
              <a:buFont typeface="Arial" pitchFamily="34" charset="0"/>
              <a:buChar char="•"/>
            </a:pPr>
            <a:r>
              <a:rPr lang="en-US" sz="1800" b="1" dirty="0" smtClean="0">
                <a:latin typeface="Myriad Pro" pitchFamily="34" charset="0"/>
                <a:cs typeface="Consolas" pitchFamily="49" charset="0"/>
              </a:rPr>
              <a:t>Agent</a:t>
            </a:r>
            <a:r>
              <a:rPr lang="en-US" sz="1800" dirty="0" smtClean="0">
                <a:latin typeface="Myriad Pro" pitchFamily="34" charset="0"/>
                <a:cs typeface="Consolas" pitchFamily="49" charset="0"/>
              </a:rPr>
              <a:t> (Controller) who can act</a:t>
            </a:r>
          </a:p>
          <a:p>
            <a:pPr marL="1047750" lvl="1" indent="-457200">
              <a:buFont typeface="Arial" pitchFamily="34" charset="0"/>
              <a:buChar char="•"/>
            </a:pPr>
            <a:r>
              <a:rPr lang="en-US" sz="1800" b="1" dirty="0" smtClean="0">
                <a:latin typeface="Myriad Pro" pitchFamily="34" charset="0"/>
                <a:cs typeface="Consolas" pitchFamily="49" charset="0"/>
              </a:rPr>
              <a:t>Environment</a:t>
            </a:r>
            <a:r>
              <a:rPr lang="en-US" sz="1800" dirty="0" smtClean="0">
                <a:latin typeface="Myriad Pro" pitchFamily="34" charset="0"/>
                <a:cs typeface="Consolas" pitchFamily="49" charset="0"/>
              </a:rPr>
              <a:t> (Process) with states which agent try to control by actions.</a:t>
            </a:r>
          </a:p>
          <a:p>
            <a:pPr marL="1047750" lvl="1" indent="-457200">
              <a:buFont typeface="Arial" pitchFamily="34" charset="0"/>
              <a:buChar char="•"/>
            </a:pPr>
            <a:r>
              <a:rPr lang="en-US" sz="1800" dirty="0" smtClean="0">
                <a:latin typeface="Myriad Pro" pitchFamily="34" charset="0"/>
                <a:cs typeface="Consolas" pitchFamily="49" charset="0"/>
              </a:rPr>
              <a:t>Agent receive evaluative feedback via </a:t>
            </a:r>
            <a:r>
              <a:rPr lang="en-US" sz="1800" b="1" dirty="0" smtClean="0">
                <a:latin typeface="Myriad Pro" pitchFamily="34" charset="0"/>
                <a:cs typeface="Consolas" pitchFamily="49" charset="0"/>
              </a:rPr>
              <a:t>reward values</a:t>
            </a:r>
            <a:r>
              <a:rPr lang="en-US" sz="1800" dirty="0" smtClean="0">
                <a:latin typeface="Myriad Pro" pitchFamily="34" charset="0"/>
                <a:cs typeface="Consolas" pitchFamily="49" charset="0"/>
              </a:rPr>
              <a:t>.</a:t>
            </a:r>
          </a:p>
          <a:p>
            <a:pPr marL="1047750" lvl="1" indent="-457200">
              <a:buFont typeface="Arial" pitchFamily="34" charset="0"/>
              <a:buChar char="•"/>
            </a:pPr>
            <a:r>
              <a:rPr lang="en-US" sz="1800" dirty="0" smtClean="0">
                <a:latin typeface="Myriad Pro" pitchFamily="34" charset="0"/>
                <a:cs typeface="Consolas" pitchFamily="49" charset="0"/>
              </a:rPr>
              <a:t>The </a:t>
            </a:r>
            <a:r>
              <a:rPr lang="en-US" sz="1800" b="1" dirty="0" smtClean="0">
                <a:latin typeface="Myriad Pro" pitchFamily="34" charset="0"/>
                <a:cs typeface="Consolas" pitchFamily="49" charset="0"/>
              </a:rPr>
              <a:t>goal</a:t>
            </a:r>
            <a:r>
              <a:rPr lang="en-US" sz="1800" dirty="0" smtClean="0">
                <a:latin typeface="Myriad Pro" pitchFamily="34" charset="0"/>
                <a:cs typeface="Consolas" pitchFamily="49" charset="0"/>
              </a:rPr>
              <a:t> is to </a:t>
            </a:r>
            <a:r>
              <a:rPr lang="en-US" sz="1800" b="1" dirty="0" smtClean="0">
                <a:latin typeface="Myriad Pro" pitchFamily="34" charset="0"/>
                <a:cs typeface="Consolas" pitchFamily="49" charset="0"/>
              </a:rPr>
              <a:t>find optimal control policy</a:t>
            </a:r>
            <a:r>
              <a:rPr lang="en-US" sz="1800" dirty="0" smtClean="0">
                <a:latin typeface="Myriad Pro" pitchFamily="34" charset="0"/>
                <a:cs typeface="Consolas" pitchFamily="49" charset="0"/>
              </a:rPr>
              <a:t>.</a:t>
            </a:r>
          </a:p>
          <a:p>
            <a:pPr marL="1047750" lvl="1" indent="-457200">
              <a:buFont typeface="Arial" pitchFamily="34" charset="0"/>
              <a:buChar char="•"/>
            </a:pPr>
            <a:endParaRPr lang="en-US" sz="1800" dirty="0" smtClean="0">
              <a:latin typeface="Myriad Pro" pitchFamily="34" charset="0"/>
              <a:cs typeface="Consolas" pitchFamily="49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itchFamily="34" charset="0"/>
              </a:rPr>
              <a:t>Conclusion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7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RL and other sciences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7825" y="2638772"/>
            <a:ext cx="1836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Psychology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09775" y="1610072"/>
            <a:ext cx="3105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Artificial Intelligence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72125" y="2270472"/>
            <a:ext cx="3194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Control Theory and</a:t>
            </a:r>
          </a:p>
          <a:p>
            <a:pPr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Operations Research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87825" y="4937472"/>
            <a:ext cx="38369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Artificial Neural Networks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98825" y="3121372"/>
            <a:ext cx="22621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Reinforcement</a:t>
            </a:r>
          </a:p>
          <a:p>
            <a:pPr algn="ctr"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Learning (RL)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590925" y="2065412"/>
            <a:ext cx="527050" cy="79561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793875" y="3115022"/>
            <a:ext cx="1371600" cy="279400"/>
          </a:xfrm>
          <a:prstGeom prst="line">
            <a:avLst/>
          </a:prstGeom>
          <a:noFill/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635625" y="3026122"/>
            <a:ext cx="1384300" cy="4445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4657725" y="3908772"/>
            <a:ext cx="914400" cy="838200"/>
          </a:xfrm>
          <a:prstGeom prst="line">
            <a:avLst/>
          </a:prstGeom>
          <a:noFill/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1225" y="4543772"/>
            <a:ext cx="2127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Neuroscience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219325" y="3915122"/>
            <a:ext cx="1371600" cy="444500"/>
          </a:xfrm>
          <a:prstGeom prst="line">
            <a:avLst/>
          </a:prstGeom>
          <a:noFill/>
          <a:ln w="190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083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0" y="521230"/>
          <a:ext cx="9144000" cy="521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orelDRAW" r:id="rId4" imgW="10321671" imgH="6085637" progId="CorelDRAW.Graphic.12">
                  <p:embed/>
                </p:oleObj>
              </mc:Choice>
              <mc:Fallback>
                <p:oleObj name="CorelDRAW" r:id="rId4" imgW="10321671" imgH="6085637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1230"/>
                        <a:ext cx="9144000" cy="5216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52400" y="76729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  <a:latin typeface="Arial" pitchFamily="34" charset="0"/>
              </a:rPr>
              <a:t>Overview over different methods –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3167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.RL-WS\Images\lynx_block_sta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2900"/>
            <a:ext cx="9118565" cy="69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41"/>
          <p:cNvSpPr txBox="1"/>
          <p:nvPr/>
        </p:nvSpPr>
        <p:spPr>
          <a:xfrm>
            <a:off x="0" y="3937620"/>
            <a:ext cx="9144000" cy="1678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buNone/>
            </a:pPr>
            <a:r>
              <a:rPr lang="en-US" sz="4800" b="1" dirty="0" smtClean="0">
                <a:latin typeface="Trebuchet MS"/>
                <a:ea typeface="Trebuchet MS"/>
                <a:cs typeface="Trebuchet MS"/>
                <a:sym typeface="Trebuchet MS"/>
              </a:rPr>
              <a:t>RL for robotics</a:t>
            </a:r>
            <a:endParaRPr lang="ru" sz="4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rtl="0">
              <a:buNone/>
            </a:pPr>
            <a:r>
              <a:rPr lang="ru" sz="24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Anton Kabysh</a:t>
            </a:r>
          </a:p>
          <a:p>
            <a:pPr marL="457200" lvl="0" indent="0" rtl="0">
              <a:buNone/>
            </a:pPr>
            <a:r>
              <a:rPr lang="ru" sz="24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Brest State Technical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1580229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Learning of a Stand-</a:t>
            </a:r>
            <a:r>
              <a:rPr lang="de-DE" dirty="0" err="1">
                <a:solidFill>
                  <a:srgbClr val="C00000"/>
                </a:solidFill>
              </a:rPr>
              <a:t>up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Behavior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38912"/>
            <a:ext cx="5256584" cy="3850836"/>
          </a:xfrm>
        </p:spPr>
        <p:txBody>
          <a:bodyPr/>
          <a:lstStyle/>
          <a:p>
            <a:pPr marL="533400" indent="-342900">
              <a:buFont typeface="Arial" pitchFamily="34" charset="0"/>
              <a:buChar char="•"/>
            </a:pPr>
            <a:r>
              <a:rPr lang="de-DE" sz="2000" dirty="0"/>
              <a:t>Learning </a:t>
            </a:r>
            <a:r>
              <a:rPr lang="de-DE" sz="2000" dirty="0" err="1"/>
              <a:t>to</a:t>
            </a:r>
            <a:r>
              <a:rPr lang="de-DE" sz="2000" dirty="0"/>
              <a:t> stand-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 3-linked </a:t>
            </a:r>
            <a:r>
              <a:rPr lang="de-DE" sz="2000" dirty="0" err="1"/>
              <a:t>planar</a:t>
            </a:r>
            <a:r>
              <a:rPr lang="de-DE" sz="2000" dirty="0"/>
              <a:t> </a:t>
            </a:r>
            <a:r>
              <a:rPr lang="de-DE" sz="2000" dirty="0" err="1"/>
              <a:t>robot</a:t>
            </a:r>
            <a:r>
              <a:rPr lang="de-DE" sz="2000" dirty="0"/>
              <a:t>. 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de-DE" sz="2000" dirty="0"/>
              <a:t>6-D </a:t>
            </a:r>
            <a:r>
              <a:rPr lang="de-DE" sz="2000" dirty="0" err="1"/>
              <a:t>state</a:t>
            </a:r>
            <a:r>
              <a:rPr lang="de-DE" sz="2000" dirty="0"/>
              <a:t> </a:t>
            </a:r>
            <a:r>
              <a:rPr lang="de-DE" sz="2000" dirty="0" err="1"/>
              <a:t>space</a:t>
            </a:r>
            <a:endParaRPr lang="de-DE" sz="2000" dirty="0"/>
          </a:p>
          <a:p>
            <a:pPr lvl="1"/>
            <a:r>
              <a:rPr lang="de-DE" sz="1800" dirty="0" err="1"/>
              <a:t>Angles</a:t>
            </a:r>
            <a:r>
              <a:rPr lang="de-DE" sz="1800" dirty="0"/>
              <a:t> + </a:t>
            </a:r>
            <a:r>
              <a:rPr lang="de-DE" sz="1800" dirty="0" err="1"/>
              <a:t>Velocities</a:t>
            </a:r>
            <a:endParaRPr lang="de-DE" sz="1800" dirty="0"/>
          </a:p>
          <a:p>
            <a:pPr marL="533400" indent="-342900">
              <a:buFont typeface="Arial" pitchFamily="34" charset="0"/>
              <a:buChar char="•"/>
            </a:pPr>
            <a:r>
              <a:rPr lang="de-DE" sz="2000" dirty="0" err="1"/>
              <a:t>Hierarchical</a:t>
            </a:r>
            <a:r>
              <a:rPr lang="de-DE" sz="2000" dirty="0"/>
              <a:t> Reinforcement Learning</a:t>
            </a:r>
          </a:p>
          <a:p>
            <a:pPr lvl="1"/>
            <a:r>
              <a:rPr lang="de-DE" sz="1800" dirty="0"/>
              <a:t>Task </a:t>
            </a:r>
            <a:r>
              <a:rPr lang="de-DE" sz="1800" dirty="0" err="1"/>
              <a:t>decomposition</a:t>
            </a:r>
            <a:r>
              <a:rPr lang="de-DE" sz="1800" dirty="0"/>
              <a:t> by </a:t>
            </a:r>
            <a:r>
              <a:rPr lang="de-DE" sz="1800" dirty="0" smtClean="0"/>
              <a:t>Sub-goals</a:t>
            </a:r>
          </a:p>
          <a:p>
            <a:pPr marL="457200" lvl="1" indent="-285750">
              <a:buFont typeface="Arial" pitchFamily="34" charset="0"/>
              <a:buChar char="•"/>
              <a:tabLst>
                <a:tab pos="95250" algn="l"/>
              </a:tabLst>
            </a:pPr>
            <a:r>
              <a:rPr lang="de-DE" sz="1800" dirty="0" err="1" smtClean="0"/>
              <a:t>Decompose</a:t>
            </a:r>
            <a:r>
              <a:rPr lang="de-DE" sz="1800" dirty="0" smtClean="0"/>
              <a:t> </a:t>
            </a:r>
            <a:r>
              <a:rPr lang="de-DE" sz="1800" dirty="0" err="1"/>
              <a:t>task</a:t>
            </a:r>
            <a:r>
              <a:rPr lang="de-DE" sz="1800" dirty="0"/>
              <a:t> </a:t>
            </a:r>
            <a:r>
              <a:rPr lang="de-DE" sz="1800" dirty="0" err="1" smtClean="0"/>
              <a:t>into</a:t>
            </a:r>
            <a:r>
              <a:rPr lang="de-DE" sz="1800" dirty="0" smtClean="0"/>
              <a:t>:</a:t>
            </a:r>
          </a:p>
          <a:p>
            <a:pPr marL="857250" lvl="2" indent="-285750">
              <a:buFont typeface="Arial" pitchFamily="34" charset="0"/>
              <a:buChar char="•"/>
              <a:tabLst>
                <a:tab pos="95250" algn="l"/>
              </a:tabLst>
            </a:pPr>
            <a:r>
              <a:rPr lang="de-DE" sz="1600" dirty="0" smtClean="0"/>
              <a:t>Non–linear </a:t>
            </a:r>
            <a:r>
              <a:rPr lang="de-DE" sz="1600" dirty="0" err="1"/>
              <a:t>problem</a:t>
            </a:r>
            <a:r>
              <a:rPr lang="de-DE" sz="1600" dirty="0"/>
              <a:t> in a lower dimensional </a:t>
            </a:r>
            <a:r>
              <a:rPr lang="de-DE" sz="1600" dirty="0" err="1" smtClean="0"/>
              <a:t>space</a:t>
            </a:r>
            <a:endParaRPr lang="de-DE" sz="1600" dirty="0"/>
          </a:p>
          <a:p>
            <a:pPr marL="857250" lvl="2" indent="-285750">
              <a:buFont typeface="Arial" pitchFamily="34" charset="0"/>
              <a:buChar char="•"/>
              <a:tabLst>
                <a:tab pos="95250" algn="l"/>
              </a:tabLst>
            </a:pPr>
            <a:r>
              <a:rPr lang="de-DE" sz="1600" dirty="0" err="1" smtClean="0"/>
              <a:t>Nearly</a:t>
            </a:r>
            <a:r>
              <a:rPr lang="de-DE" sz="1600" dirty="0" smtClean="0"/>
              <a:t>-linear </a:t>
            </a:r>
            <a:r>
              <a:rPr lang="de-DE" sz="1600" dirty="0" err="1"/>
              <a:t>problem</a:t>
            </a:r>
            <a:r>
              <a:rPr lang="de-DE" sz="1600" dirty="0"/>
              <a:t> in a high-dimensional </a:t>
            </a:r>
            <a:r>
              <a:rPr lang="de-DE" sz="1600" dirty="0" err="1"/>
              <a:t>space</a:t>
            </a:r>
            <a:endParaRPr lang="de-DE" sz="1600" dirty="0"/>
          </a:p>
        </p:txBody>
      </p:sp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477698"/>
            <a:ext cx="2938462" cy="31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Upper-level Learning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err="1"/>
              <a:t>Coarse</a:t>
            </a:r>
            <a:r>
              <a:rPr lang="de-DE" sz="2400" dirty="0"/>
              <a:t> </a:t>
            </a:r>
            <a:r>
              <a:rPr lang="de-DE" sz="2400" dirty="0" err="1"/>
              <a:t>Discretization</a:t>
            </a:r>
            <a:r>
              <a:rPr lang="de-DE" sz="2400" dirty="0"/>
              <a:t> of </a:t>
            </a:r>
            <a:r>
              <a:rPr lang="de-DE" sz="2400" dirty="0" err="1"/>
              <a:t>postures</a:t>
            </a:r>
            <a:endParaRPr lang="de-DE" sz="2400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(3-d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):</a:t>
            </a:r>
          </a:p>
          <a:p>
            <a:r>
              <a:rPr lang="de-DE" sz="2400" dirty="0" smtClean="0"/>
              <a:t>Actions</a:t>
            </a:r>
            <a:r>
              <a:rPr lang="de-DE" sz="2400" dirty="0"/>
              <a:t>: Select sub-goals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New </a:t>
            </a:r>
            <a:r>
              <a:rPr lang="de-DE" dirty="0"/>
              <a:t>Sub-goal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63635"/>
            <a:ext cx="46799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7667"/>
            <a:ext cx="2519362" cy="42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7" y="4214814"/>
            <a:ext cx="4032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35500"/>
            <a:ext cx="6913562" cy="3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5017824"/>
            <a:ext cx="4897437" cy="41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077355"/>
            <a:ext cx="1798638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2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Upper-Level Learning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/>
              <a:t>Reward Function:</a:t>
            </a:r>
          </a:p>
          <a:p>
            <a:pPr lvl="1"/>
            <a:r>
              <a:rPr lang="de-DE" sz="2000"/>
              <a:t>Reward success of stand-up</a:t>
            </a:r>
          </a:p>
          <a:p>
            <a:pPr lvl="1"/>
            <a:r>
              <a:rPr lang="de-DE" sz="2000"/>
              <a:t>Reward also for the success of a subgoal</a:t>
            </a:r>
          </a:p>
          <a:p>
            <a:pPr lvl="1"/>
            <a:r>
              <a:rPr lang="de-DE" sz="2000"/>
              <a:t>Choosing sub-goals which are easier to reach from the current state is prefered</a:t>
            </a:r>
          </a:p>
          <a:p>
            <a:r>
              <a:rPr lang="de-DE" sz="2400"/>
              <a:t>Use Q(lambda) learning to learn the sequence of sub-goals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3877469"/>
            <a:ext cx="70580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1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2833"/>
            <a:ext cx="8229600" cy="952499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Dynamic </a:t>
            </a:r>
            <a:r>
              <a:rPr lang="de-DE" dirty="0" err="1">
                <a:solidFill>
                  <a:srgbClr val="C00000"/>
                </a:solidFill>
              </a:rPr>
              <a:t>Programming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for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Biped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Locomotion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51000"/>
            <a:ext cx="4896049" cy="3429000"/>
          </a:xfrm>
        </p:spPr>
        <p:txBody>
          <a:bodyPr/>
          <a:lstStyle/>
          <a:p>
            <a:pPr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de-DE" sz="2400" dirty="0"/>
              <a:t>4-link </a:t>
            </a:r>
            <a:r>
              <a:rPr lang="de-DE" sz="2400" dirty="0" err="1"/>
              <a:t>planar</a:t>
            </a:r>
            <a:r>
              <a:rPr lang="de-DE" sz="2400" dirty="0"/>
              <a:t> </a:t>
            </a:r>
            <a:r>
              <a:rPr lang="de-DE" sz="2400" dirty="0" err="1"/>
              <a:t>robot</a:t>
            </a:r>
            <a:endParaRPr lang="de-DE" sz="2400" dirty="0"/>
          </a:p>
          <a:p>
            <a:pPr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de-DE" sz="2400" dirty="0"/>
              <a:t>Dynamic </a:t>
            </a:r>
            <a:r>
              <a:rPr lang="de-DE" sz="2400" dirty="0" err="1"/>
              <a:t>Programming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Reduced</a:t>
            </a:r>
            <a:r>
              <a:rPr lang="de-DE" sz="2400" dirty="0"/>
              <a:t> Dimensional Spaces</a:t>
            </a: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4" y="1416845"/>
            <a:ext cx="2160587" cy="204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546740"/>
            <a:ext cx="213995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Basic Elements: Agent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0"/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Agent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– everything that can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sense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environment ant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act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 in it. 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Autonomous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– select actions by themself using only (1)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current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information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and (2)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past </a:t>
            </a:r>
            <a:r>
              <a:rPr lang="en-US" sz="2400" b="1" dirty="0" smtClean="0">
                <a:latin typeface="Myriad Pro" pitchFamily="34" charset="0"/>
                <a:cs typeface="Consolas" pitchFamily="49" charset="0"/>
              </a:rPr>
              <a:t>experience</a:t>
            </a:r>
            <a:r>
              <a:rPr lang="en-US" sz="2400" dirty="0" smtClean="0">
                <a:latin typeface="Myriad Pro" pitchFamily="34" charset="0"/>
                <a:cs typeface="Consolas" pitchFamily="49" charset="0"/>
              </a:rPr>
              <a:t>.</a:t>
            </a:r>
          </a:p>
          <a:p>
            <a:pPr marL="5334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Rational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– select actions in some way that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optimize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some metric or value. </a:t>
            </a:r>
            <a:endParaRPr lang="en-US" sz="2400" dirty="0" smtClean="0">
              <a:latin typeface="Myriad Pro" pitchFamily="34" charset="0"/>
              <a:cs typeface="Consolas" pitchFamily="49" charset="0"/>
            </a:endParaRPr>
          </a:p>
          <a:p>
            <a:pPr marL="5334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Intelligent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  <a:cs typeface="Consolas" pitchFamily="49" charset="0"/>
              </a:rPr>
              <a:t> 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– if agent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change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it’s own </a:t>
            </a:r>
            <a:r>
              <a:rPr lang="en-US" sz="2400" b="1" dirty="0">
                <a:latin typeface="Myriad Pro" pitchFamily="34" charset="0"/>
                <a:cs typeface="Consolas" pitchFamily="49" charset="0"/>
              </a:rPr>
              <a:t>behavior</a:t>
            </a:r>
            <a:r>
              <a:rPr lang="en-US" sz="2400" dirty="0">
                <a:latin typeface="Myriad Pro" pitchFamily="34" charset="0"/>
                <a:cs typeface="Consolas" pitchFamily="49" charset="0"/>
              </a:rPr>
              <a:t> during time using past experience to be a more rational. </a:t>
            </a:r>
            <a:endParaRPr lang="en-US" sz="2400" dirty="0" smtClean="0">
              <a:latin typeface="Myriad Pro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584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State-Increment Dynamic Programming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/>
              <a:t>8-dimensional </a:t>
            </a:r>
            <a:r>
              <a:rPr lang="de-DE" sz="2800" dirty="0" err="1"/>
              <a:t>state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r>
              <a:rPr lang="de-DE" sz="2800" dirty="0"/>
              <a:t>:</a:t>
            </a:r>
          </a:p>
          <a:p>
            <a:pPr lvl="1"/>
            <a:r>
              <a:rPr lang="de-DE" sz="2400" dirty="0"/>
              <a:t> </a:t>
            </a:r>
          </a:p>
          <a:p>
            <a:r>
              <a:rPr lang="de-DE" sz="2800" dirty="0" err="1"/>
              <a:t>Discretize</a:t>
            </a:r>
            <a:r>
              <a:rPr lang="de-DE" sz="2800" dirty="0"/>
              <a:t> State-Space by </a:t>
            </a:r>
            <a:r>
              <a:rPr lang="de-DE" sz="2800" dirty="0" err="1"/>
              <a:t>coarse</a:t>
            </a:r>
            <a:r>
              <a:rPr lang="de-DE" sz="2800" dirty="0"/>
              <a:t> </a:t>
            </a:r>
            <a:r>
              <a:rPr lang="de-DE" sz="2800" dirty="0" err="1"/>
              <a:t>grid</a:t>
            </a:r>
            <a:endParaRPr lang="de-DE" sz="2800" dirty="0"/>
          </a:p>
          <a:p>
            <a:r>
              <a:rPr lang="de-DE" sz="2800" dirty="0" err="1"/>
              <a:t>Use</a:t>
            </a:r>
            <a:r>
              <a:rPr lang="de-DE" sz="2800" dirty="0"/>
              <a:t> Dynamic </a:t>
            </a:r>
            <a:r>
              <a:rPr lang="de-DE" sz="2800" dirty="0" err="1"/>
              <a:t>Programming</a:t>
            </a:r>
            <a:r>
              <a:rPr lang="de-DE" sz="2800" dirty="0"/>
              <a:t>:</a:t>
            </a:r>
          </a:p>
          <a:p>
            <a:pPr lvl="1"/>
            <a:endParaRPr lang="de-DE" sz="2400" dirty="0"/>
          </a:p>
          <a:p>
            <a:pPr lvl="1"/>
            <a:endParaRPr lang="de-DE" sz="2400" dirty="0" smtClean="0"/>
          </a:p>
          <a:p>
            <a:pPr lvl="1"/>
            <a:r>
              <a:rPr lang="de-DE" sz="2400" dirty="0" err="1" smtClean="0"/>
              <a:t>Interval</a:t>
            </a:r>
            <a:r>
              <a:rPr lang="de-DE" sz="2400" dirty="0" smtClean="0"/>
              <a:t> </a:t>
            </a:r>
            <a:r>
              <a:rPr lang="el-GR" sz="2400" dirty="0"/>
              <a:t>ε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defined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time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required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state</a:t>
            </a:r>
            <a:r>
              <a:rPr lang="de-DE" sz="2400" dirty="0"/>
              <a:t> index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change</a:t>
            </a:r>
            <a:endParaRPr lang="el-GR" sz="2400" dirty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27765"/>
            <a:ext cx="3724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3347377"/>
            <a:ext cx="6772275" cy="74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Autonomous</a:t>
            </a:r>
            <a:r>
              <a:rPr lang="de-AT" dirty="0"/>
              <a:t> </a:t>
            </a:r>
            <a:r>
              <a:rPr lang="de-AT" dirty="0" err="1"/>
              <a:t>Helicopter</a:t>
            </a:r>
            <a:r>
              <a:rPr lang="de-AT" dirty="0"/>
              <a:t> </a:t>
            </a:r>
            <a:r>
              <a:rPr lang="de-AT" dirty="0" smtClean="0"/>
              <a:t>Flight</a:t>
            </a:r>
            <a:endParaRPr lang="de-AT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51000"/>
            <a:ext cx="8424936" cy="3786188"/>
          </a:xfrm>
        </p:spPr>
        <p:txBody>
          <a:bodyPr/>
          <a:lstStyle/>
          <a:p>
            <a:pPr marL="5334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de-AT" sz="2400" dirty="0" err="1"/>
              <a:t>Autonomously</a:t>
            </a:r>
            <a:r>
              <a:rPr lang="de-AT" sz="2400" dirty="0"/>
              <a:t> </a:t>
            </a:r>
            <a:r>
              <a:rPr lang="de-AT" sz="2400" dirty="0" err="1"/>
              <a:t>learn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fly</a:t>
            </a:r>
            <a:r>
              <a:rPr lang="de-AT" sz="2400" dirty="0"/>
              <a:t> an </a:t>
            </a:r>
            <a:r>
              <a:rPr lang="de-AT" sz="2400" dirty="0" err="1"/>
              <a:t>unmanned</a:t>
            </a:r>
            <a:r>
              <a:rPr lang="de-AT" sz="2400" dirty="0"/>
              <a:t> </a:t>
            </a:r>
            <a:r>
              <a:rPr lang="de-AT" sz="2400" dirty="0" err="1" smtClean="0"/>
              <a:t>helicopter</a:t>
            </a:r>
            <a:endParaRPr lang="de-AT" sz="2400" dirty="0" smtClean="0"/>
          </a:p>
          <a:p>
            <a:pPr marL="9525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de-AT" dirty="0"/>
              <a:t>70000 $ =&gt; </a:t>
            </a:r>
            <a:r>
              <a:rPr lang="de-AT" dirty="0" err="1"/>
              <a:t>Catastrophic</a:t>
            </a:r>
            <a:r>
              <a:rPr lang="de-AT" dirty="0"/>
              <a:t> Exploration! </a:t>
            </a:r>
          </a:p>
          <a:p>
            <a:pPr marL="5334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de-AT" sz="2400" dirty="0" err="1" smtClean="0"/>
              <a:t>Learn</a:t>
            </a:r>
            <a:r>
              <a:rPr lang="de-AT" sz="2400" dirty="0" smtClean="0"/>
              <a:t> </a:t>
            </a:r>
            <a:r>
              <a:rPr lang="de-AT" sz="2400" dirty="0"/>
              <a:t>Dynamics </a:t>
            </a:r>
            <a:r>
              <a:rPr lang="de-AT" sz="2400" dirty="0" err="1"/>
              <a:t>from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observation</a:t>
            </a:r>
            <a:r>
              <a:rPr lang="de-AT" sz="2400" dirty="0"/>
              <a:t> of a Human </a:t>
            </a:r>
            <a:r>
              <a:rPr lang="de-AT" sz="2400" dirty="0" err="1" smtClean="0"/>
              <a:t>pilot</a:t>
            </a:r>
            <a:endParaRPr lang="de-AT" dirty="0"/>
          </a:p>
          <a:p>
            <a:pPr marL="5334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de-AT" sz="2400" dirty="0" err="1"/>
              <a:t>Use</a:t>
            </a:r>
            <a:r>
              <a:rPr lang="de-AT" sz="2400" dirty="0"/>
              <a:t> PEGASUS </a:t>
            </a:r>
            <a:r>
              <a:rPr lang="de-AT" sz="2400" dirty="0" err="1"/>
              <a:t>to</a:t>
            </a:r>
            <a:r>
              <a:rPr lang="de-AT" sz="2400" dirty="0"/>
              <a:t>:</a:t>
            </a:r>
          </a:p>
          <a:p>
            <a:pPr marL="9525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de-AT" dirty="0" err="1"/>
              <a:t>Learn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Hover</a:t>
            </a:r>
            <a:endParaRPr lang="de-AT" dirty="0"/>
          </a:p>
          <a:p>
            <a:pPr marL="9525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de-AT" dirty="0" err="1"/>
              <a:t>Learn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fly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maneuvers</a:t>
            </a:r>
            <a:endParaRPr lang="de-AT" dirty="0"/>
          </a:p>
          <a:p>
            <a:pPr marL="9525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de-AT" dirty="0" err="1"/>
              <a:t>Inverted</a:t>
            </a:r>
            <a:r>
              <a:rPr lang="de-AT" dirty="0"/>
              <a:t> </a:t>
            </a:r>
            <a:r>
              <a:rPr lang="de-AT" dirty="0" err="1"/>
              <a:t>Helicopter</a:t>
            </a:r>
            <a:r>
              <a:rPr lang="de-AT" dirty="0"/>
              <a:t> </a:t>
            </a:r>
            <a:r>
              <a:rPr lang="de-AT" dirty="0" err="1"/>
              <a:t>flight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0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Helicopter Flight: Model Indenfication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1865" y="1416845"/>
            <a:ext cx="5041081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sz="2800" dirty="0"/>
              <a:t>12 dimensional </a:t>
            </a:r>
            <a:r>
              <a:rPr lang="de-AT" sz="2800" dirty="0" err="1"/>
              <a:t>state</a:t>
            </a:r>
            <a:r>
              <a:rPr lang="de-AT" sz="2800" dirty="0"/>
              <a:t> </a:t>
            </a:r>
            <a:r>
              <a:rPr lang="de-AT" sz="2800" dirty="0" err="1"/>
              <a:t>space</a:t>
            </a:r>
            <a:endParaRPr lang="de-AT" sz="2800" dirty="0"/>
          </a:p>
          <a:p>
            <a:pPr lvl="1">
              <a:lnSpc>
                <a:spcPct val="80000"/>
              </a:lnSpc>
            </a:pPr>
            <a:r>
              <a:rPr lang="de-AT" sz="2400" dirty="0"/>
              <a:t>World </a:t>
            </a:r>
            <a:r>
              <a:rPr lang="de-AT" sz="2400" dirty="0" err="1"/>
              <a:t>Coordinates</a:t>
            </a:r>
            <a:r>
              <a:rPr lang="de-AT" sz="2400" dirty="0"/>
              <a:t> (Position + Rotation) + </a:t>
            </a:r>
            <a:r>
              <a:rPr lang="de-AT" sz="2400" dirty="0" err="1"/>
              <a:t>Velocities</a:t>
            </a:r>
            <a:endParaRPr lang="de-AT" sz="2400" dirty="0"/>
          </a:p>
          <a:p>
            <a:pPr>
              <a:lnSpc>
                <a:spcPct val="80000"/>
              </a:lnSpc>
            </a:pPr>
            <a:r>
              <a:rPr lang="de-AT" sz="2800" dirty="0"/>
              <a:t>4-dimensional </a:t>
            </a:r>
            <a:r>
              <a:rPr lang="de-AT" sz="2800" dirty="0" err="1"/>
              <a:t>actions</a:t>
            </a:r>
            <a:endParaRPr lang="de-AT" sz="2800" dirty="0"/>
          </a:p>
          <a:p>
            <a:pPr lvl="1">
              <a:lnSpc>
                <a:spcPct val="80000"/>
              </a:lnSpc>
            </a:pPr>
            <a:r>
              <a:rPr lang="de-AT" sz="2400" dirty="0"/>
              <a:t>2 rotor-plane </a:t>
            </a:r>
            <a:r>
              <a:rPr lang="de-AT" sz="2400" dirty="0" err="1"/>
              <a:t>pitch</a:t>
            </a:r>
            <a:endParaRPr lang="de-AT" sz="2400" dirty="0"/>
          </a:p>
          <a:p>
            <a:pPr lvl="1">
              <a:lnSpc>
                <a:spcPct val="80000"/>
              </a:lnSpc>
            </a:pPr>
            <a:r>
              <a:rPr lang="de-AT" sz="2400" dirty="0"/>
              <a:t>Rotor blade </a:t>
            </a:r>
            <a:r>
              <a:rPr lang="de-AT" sz="2400" dirty="0" err="1"/>
              <a:t>tilt</a:t>
            </a:r>
            <a:endParaRPr lang="de-AT" sz="2400" dirty="0"/>
          </a:p>
          <a:p>
            <a:pPr lvl="1">
              <a:lnSpc>
                <a:spcPct val="80000"/>
              </a:lnSpc>
            </a:pPr>
            <a:r>
              <a:rPr lang="de-AT" sz="2400" dirty="0" err="1"/>
              <a:t>Tail</a:t>
            </a:r>
            <a:r>
              <a:rPr lang="de-AT" sz="2400" dirty="0"/>
              <a:t> </a:t>
            </a:r>
            <a:r>
              <a:rPr lang="de-AT" sz="2400" dirty="0" err="1"/>
              <a:t>rotor</a:t>
            </a:r>
            <a:r>
              <a:rPr lang="de-AT" sz="2400" dirty="0"/>
              <a:t> </a:t>
            </a:r>
            <a:r>
              <a:rPr lang="de-AT" sz="2400" dirty="0" err="1"/>
              <a:t>tilt</a:t>
            </a:r>
            <a:endParaRPr lang="de-AT" sz="2400" dirty="0"/>
          </a:p>
          <a:p>
            <a:pPr>
              <a:lnSpc>
                <a:spcPct val="80000"/>
              </a:lnSpc>
            </a:pPr>
            <a:r>
              <a:rPr lang="de-AT" sz="2800" dirty="0"/>
              <a:t>Actions </a:t>
            </a:r>
            <a:r>
              <a:rPr lang="de-AT" sz="2800" dirty="0" err="1"/>
              <a:t>are</a:t>
            </a:r>
            <a:r>
              <a:rPr lang="de-AT" sz="2800" dirty="0"/>
              <a:t> </a:t>
            </a:r>
            <a:r>
              <a:rPr lang="de-AT" sz="2800" dirty="0" err="1"/>
              <a:t>selected</a:t>
            </a:r>
            <a:r>
              <a:rPr lang="de-AT" sz="2800" dirty="0"/>
              <a:t> </a:t>
            </a:r>
            <a:r>
              <a:rPr lang="de-AT" sz="2800" dirty="0" err="1"/>
              <a:t>every</a:t>
            </a:r>
            <a:r>
              <a:rPr lang="de-AT" sz="2800" dirty="0"/>
              <a:t> 20 </a:t>
            </a:r>
            <a:r>
              <a:rPr lang="de-AT" sz="2800" dirty="0" err="1"/>
              <a:t>ms</a:t>
            </a:r>
            <a:endParaRPr lang="de-AT" sz="2800" dirty="0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1416845"/>
            <a:ext cx="3451225" cy="20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3517636"/>
            <a:ext cx="3452813" cy="205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Helicopter Flight: Hover Control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1537229"/>
            <a:ext cx="7661275" cy="3667125"/>
          </a:xfrm>
        </p:spPr>
        <p:txBody>
          <a:bodyPr/>
          <a:lstStyle/>
          <a:p>
            <a:r>
              <a:rPr lang="de-AT" sz="2400" dirty="0" err="1"/>
              <a:t>Results</a:t>
            </a:r>
            <a:r>
              <a:rPr lang="de-AT" sz="2400" dirty="0" smtClean="0"/>
              <a:t>: </a:t>
            </a:r>
            <a:r>
              <a:rPr lang="de-AT" sz="2400" dirty="0" err="1" smtClean="0"/>
              <a:t>Better</a:t>
            </a:r>
            <a:r>
              <a:rPr lang="de-AT" sz="2400" dirty="0" smtClean="0"/>
              <a:t> </a:t>
            </a:r>
            <a:r>
              <a:rPr lang="de-AT" sz="2400" dirty="0" err="1"/>
              <a:t>performance</a:t>
            </a:r>
            <a:r>
              <a:rPr lang="de-AT" sz="2400" dirty="0"/>
              <a:t> </a:t>
            </a:r>
            <a:r>
              <a:rPr lang="de-AT" sz="2400" dirty="0" err="1"/>
              <a:t>than</a:t>
            </a:r>
            <a:r>
              <a:rPr lang="de-AT" sz="2400" dirty="0"/>
              <a:t> Human Expert (</a:t>
            </a:r>
            <a:r>
              <a:rPr lang="de-AT" sz="2400" dirty="0" err="1"/>
              <a:t>red</a:t>
            </a:r>
            <a:r>
              <a:rPr lang="de-AT" sz="2400" dirty="0"/>
              <a:t>)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81436"/>
            <a:ext cx="7343775" cy="30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0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Basic Elements: Agent Behavior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190500" indent="0"/>
                <a:r>
                  <a:rPr lang="en-US" sz="2400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Sense-Act-Loop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– basic agent behavior.</a:t>
                </a:r>
              </a:p>
              <a:p>
                <a:pPr marL="533400" indent="-342900">
                  <a:buFont typeface="Arial" pitchFamily="34" charset="0"/>
                  <a:buChar char="•"/>
                </a:pP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Sense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:r>
                  <a:rPr lang="en-US" sz="2400" dirty="0">
                    <a:latin typeface="Myriad Pro" pitchFamily="34" charset="0"/>
                    <a:cs typeface="Consolas" pitchFamily="49" charset="0"/>
                  </a:rPr>
                  <a:t>(Perceive) the environment – </a:t>
                </a:r>
                <a:r>
                  <a:rPr lang="en-US" sz="2400" b="1" dirty="0">
                    <a:latin typeface="Myriad Pro" pitchFamily="34" charset="0"/>
                    <a:cs typeface="Consolas" pitchFamily="49" charset="0"/>
                  </a:rPr>
                  <a:t>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2400" dirty="0" smtClean="0">
                  <a:latin typeface="Myriad Pro" pitchFamily="34" charset="0"/>
                  <a:cs typeface="Consolas" pitchFamily="49" charset="0"/>
                </a:endParaRPr>
              </a:p>
              <a:p>
                <a:pPr marL="533400" indent="-342900">
                  <a:buFont typeface="Arial" pitchFamily="34" charset="0"/>
                  <a:buChar char="•"/>
                </a:pP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Act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in the environment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– current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2400" b="1" dirty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5458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Basic Elements: Environment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</p:spPr>
            <p:txBody>
              <a:bodyPr/>
              <a:lstStyle/>
              <a:p>
                <a:pPr marL="190500" indent="0"/>
                <a:r>
                  <a:rPr lang="en-US" sz="2400" b="1" dirty="0" smtClean="0">
                    <a:solidFill>
                      <a:srgbClr val="C00000"/>
                    </a:solidFill>
                    <a:latin typeface="Myriad Pro" pitchFamily="34" charset="0"/>
                    <a:cs typeface="Consolas" pitchFamily="49" charset="0"/>
                  </a:rPr>
                  <a:t>Environment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- everything outside agent. Represented via some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model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. In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non-stationary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environment model doesn't change during the time. </a:t>
                </a:r>
                <a:endParaRPr lang="en-US" sz="2400" dirty="0">
                  <a:latin typeface="Myriad Pro" pitchFamily="34" charset="0"/>
                  <a:cs typeface="Consolas" pitchFamily="49" charset="0"/>
                </a:endParaRPr>
              </a:p>
              <a:p>
                <a:pPr marL="5334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Agent starting from the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𝟎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Consolas" pitchFamily="49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onsolas" pitchFamily="49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is set of initial states. </a:t>
                </a:r>
              </a:p>
              <a:p>
                <a:pPr marL="5334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Agent acting in the environment to reach </a:t>
                </a:r>
                <a:r>
                  <a:rPr lang="en-US" sz="2400" b="1" dirty="0" smtClean="0">
                    <a:latin typeface="Myriad Pro" pitchFamily="34" charset="0"/>
                    <a:cs typeface="Consolas" pitchFamily="49" charset="0"/>
                  </a:rPr>
                  <a:t>terminal state</a:t>
                </a:r>
                <a:r>
                  <a:rPr lang="en-US" sz="2400" dirty="0" smtClean="0">
                    <a:latin typeface="Myriad Pro" pitchFamily="34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Consolas" pitchFamily="49" charset="0"/>
                          </a:rPr>
                          <m:t>𝑻</m:t>
                        </m:r>
                      </m:sub>
                    </m:sSub>
                  </m:oMath>
                </a14:m>
                <a:endParaRPr lang="en-US" sz="2400" b="1" dirty="0" smtClean="0">
                  <a:latin typeface="Myriad Pro" pitchFamily="34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17340"/>
                <a:ext cx="8229600" cy="41396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782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3072</Words>
  <Application>Microsoft Office PowerPoint</Application>
  <PresentationFormat>Экран (16:10)</PresentationFormat>
  <Paragraphs>333</Paragraphs>
  <Slides>73</Slides>
  <Notes>65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6" baseType="lpstr">
      <vt:lpstr>simple-light</vt:lpstr>
      <vt:lpstr>Custom Theme</vt:lpstr>
      <vt:lpstr>CorelDRAW</vt:lpstr>
      <vt:lpstr>Презентация PowerPoint</vt:lpstr>
      <vt:lpstr>RL in one slide</vt:lpstr>
      <vt:lpstr>RL in one slide</vt:lpstr>
      <vt:lpstr>Презентация PowerPoint</vt:lpstr>
      <vt:lpstr>Basic Elements: Agent</vt:lpstr>
      <vt:lpstr>Basic Elements: Agent</vt:lpstr>
      <vt:lpstr>Basic Elements: Agent</vt:lpstr>
      <vt:lpstr>Basic Elements: Agent Behavior</vt:lpstr>
      <vt:lpstr>Basic Elements: Environment</vt:lpstr>
      <vt:lpstr>General Model: AI Perspective</vt:lpstr>
      <vt:lpstr>General Model: Control Perspective</vt:lpstr>
      <vt:lpstr>Elements of RL</vt:lpstr>
      <vt:lpstr>State-Action space</vt:lpstr>
      <vt:lpstr>Transition graph</vt:lpstr>
      <vt:lpstr>Transition</vt:lpstr>
      <vt:lpstr>Sequential Decision Making</vt:lpstr>
      <vt:lpstr>Agent policy</vt:lpstr>
      <vt:lpstr>General Model: AI Perspective</vt:lpstr>
      <vt:lpstr>General Model: Control Perspective</vt:lpstr>
      <vt:lpstr>Sequential Decision Making</vt:lpstr>
      <vt:lpstr>Evaluative Feedback</vt:lpstr>
      <vt:lpstr>Evaluative Feedback</vt:lpstr>
      <vt:lpstr>Evaluative Feedback</vt:lpstr>
      <vt:lpstr>General Model: Control Perspective</vt:lpstr>
      <vt:lpstr>General Model: AI Perspective</vt:lpstr>
      <vt:lpstr>Transition</vt:lpstr>
      <vt:lpstr>State-Action-Reward-State</vt:lpstr>
      <vt:lpstr>RL Goal</vt:lpstr>
      <vt:lpstr>RL Task</vt:lpstr>
      <vt:lpstr>RL Task</vt:lpstr>
      <vt:lpstr>Return</vt:lpstr>
      <vt:lpstr>The goal:</vt:lpstr>
      <vt:lpstr>The more general goal:</vt:lpstr>
      <vt:lpstr>Return</vt:lpstr>
      <vt:lpstr>Return for finite horizon</vt:lpstr>
      <vt:lpstr>Return for finite horizon</vt:lpstr>
      <vt:lpstr>Return for infinite horizon</vt:lpstr>
      <vt:lpstr>Return for infinite horizon</vt:lpstr>
      <vt:lpstr>Infinite task discount return</vt:lpstr>
      <vt:lpstr>Infinite task discount return</vt:lpstr>
      <vt:lpstr>Robotics Navigation Example</vt:lpstr>
      <vt:lpstr>Robotics Navigation Example</vt:lpstr>
      <vt:lpstr>Expected Return</vt:lpstr>
      <vt:lpstr>Episode 1</vt:lpstr>
      <vt:lpstr>Презентация PowerPoint</vt:lpstr>
      <vt:lpstr>Презентация PowerPoint</vt:lpstr>
      <vt:lpstr>Презентация PowerPoint</vt:lpstr>
      <vt:lpstr>Презентация PowerPoint</vt:lpstr>
      <vt:lpstr>Expected Return</vt:lpstr>
      <vt:lpstr>Expected Return</vt:lpstr>
      <vt:lpstr>State Value Function</vt:lpstr>
      <vt:lpstr>Action Value Function</vt:lpstr>
      <vt:lpstr>Value Functions</vt:lpstr>
      <vt:lpstr>Optimal Value Functions</vt:lpstr>
      <vt:lpstr>Markov Property</vt:lpstr>
      <vt:lpstr>Markov Property</vt:lpstr>
      <vt:lpstr>Bellman equation</vt:lpstr>
      <vt:lpstr>Solution</vt:lpstr>
      <vt:lpstr>Approaches to RL</vt:lpstr>
      <vt:lpstr>Bellman equation</vt:lpstr>
      <vt:lpstr>Properties of RL</vt:lpstr>
      <vt:lpstr>Conclusion</vt:lpstr>
      <vt:lpstr>RL and other sciences</vt:lpstr>
      <vt:lpstr>Презентация PowerPoint</vt:lpstr>
      <vt:lpstr>Презентация PowerPoint</vt:lpstr>
      <vt:lpstr>Learning of a Stand-up Behavior</vt:lpstr>
      <vt:lpstr>Upper-level Learning</vt:lpstr>
      <vt:lpstr>Upper-Level Learning</vt:lpstr>
      <vt:lpstr>Dynamic Programming for Biped Locomotion</vt:lpstr>
      <vt:lpstr>State-Increment Dynamic Programming</vt:lpstr>
      <vt:lpstr>Autonomous Helicopter Flight</vt:lpstr>
      <vt:lpstr>Helicopter Flight: Model Indenfication</vt:lpstr>
      <vt:lpstr>Helicopter Flight: Hover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66</cp:revision>
  <dcterms:modified xsi:type="dcterms:W3CDTF">2013-11-06T07:20:14Z</dcterms:modified>
</cp:coreProperties>
</file>